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96"/>
  </p:notesMasterIdLst>
  <p:sldIdLst>
    <p:sldId id="258" r:id="rId2"/>
    <p:sldId id="256" r:id="rId3"/>
    <p:sldId id="261" r:id="rId4"/>
    <p:sldId id="257" r:id="rId5"/>
    <p:sldId id="263" r:id="rId6"/>
    <p:sldId id="262" r:id="rId7"/>
    <p:sldId id="260" r:id="rId8"/>
    <p:sldId id="265" r:id="rId9"/>
    <p:sldId id="266" r:id="rId10"/>
    <p:sldId id="267" r:id="rId11"/>
    <p:sldId id="268" r:id="rId12"/>
    <p:sldId id="269" r:id="rId13"/>
    <p:sldId id="270" r:id="rId14"/>
    <p:sldId id="271" r:id="rId15"/>
    <p:sldId id="275" r:id="rId16"/>
    <p:sldId id="276" r:id="rId17"/>
    <p:sldId id="323" r:id="rId18"/>
    <p:sldId id="324" r:id="rId19"/>
    <p:sldId id="325" r:id="rId20"/>
    <p:sldId id="326" r:id="rId21"/>
    <p:sldId id="272" r:id="rId22"/>
    <p:sldId id="273" r:id="rId23"/>
    <p:sldId id="274" r:id="rId24"/>
    <p:sldId id="277" r:id="rId25"/>
    <p:sldId id="278" r:id="rId26"/>
    <p:sldId id="279" r:id="rId27"/>
    <p:sldId id="351" r:id="rId28"/>
    <p:sldId id="280" r:id="rId29"/>
    <p:sldId id="281" r:id="rId30"/>
    <p:sldId id="289" r:id="rId31"/>
    <p:sldId id="287" r:id="rId32"/>
    <p:sldId id="340" r:id="rId33"/>
    <p:sldId id="327" r:id="rId34"/>
    <p:sldId id="282" r:id="rId35"/>
    <p:sldId id="288" r:id="rId36"/>
    <p:sldId id="290" r:id="rId37"/>
    <p:sldId id="341" r:id="rId38"/>
    <p:sldId id="329" r:id="rId39"/>
    <p:sldId id="283" r:id="rId40"/>
    <p:sldId id="291" r:id="rId41"/>
    <p:sldId id="342" r:id="rId42"/>
    <p:sldId id="330" r:id="rId43"/>
    <p:sldId id="284" r:id="rId44"/>
    <p:sldId id="292" r:id="rId45"/>
    <p:sldId id="352" r:id="rId46"/>
    <p:sldId id="331" r:id="rId47"/>
    <p:sldId id="285" r:id="rId48"/>
    <p:sldId id="293" r:id="rId49"/>
    <p:sldId id="294" r:id="rId50"/>
    <p:sldId id="343" r:id="rId51"/>
    <p:sldId id="332" r:id="rId52"/>
    <p:sldId id="295" r:id="rId53"/>
    <p:sldId id="296" r:id="rId54"/>
    <p:sldId id="297" r:id="rId55"/>
    <p:sldId id="298" r:id="rId56"/>
    <p:sldId id="344" r:id="rId57"/>
    <p:sldId id="333" r:id="rId58"/>
    <p:sldId id="299" r:id="rId59"/>
    <p:sldId id="300" r:id="rId60"/>
    <p:sldId id="301" r:id="rId61"/>
    <p:sldId id="302" r:id="rId62"/>
    <p:sldId id="345" r:id="rId63"/>
    <p:sldId id="334" r:id="rId64"/>
    <p:sldId id="303" r:id="rId65"/>
    <p:sldId id="304" r:id="rId66"/>
    <p:sldId id="308" r:id="rId67"/>
    <p:sldId id="305" r:id="rId68"/>
    <p:sldId id="306" r:id="rId69"/>
    <p:sldId id="307" r:id="rId70"/>
    <p:sldId id="346" r:id="rId71"/>
    <p:sldId id="335" r:id="rId72"/>
    <p:sldId id="309" r:id="rId73"/>
    <p:sldId id="312" r:id="rId74"/>
    <p:sldId id="311" r:id="rId75"/>
    <p:sldId id="310" r:id="rId76"/>
    <p:sldId id="347" r:id="rId77"/>
    <p:sldId id="336" r:id="rId78"/>
    <p:sldId id="313" r:id="rId79"/>
    <p:sldId id="314" r:id="rId80"/>
    <p:sldId id="348" r:id="rId81"/>
    <p:sldId id="315" r:id="rId82"/>
    <p:sldId id="337" r:id="rId83"/>
    <p:sldId id="316" r:id="rId84"/>
    <p:sldId id="317" r:id="rId85"/>
    <p:sldId id="318" r:id="rId86"/>
    <p:sldId id="319" r:id="rId87"/>
    <p:sldId id="349" r:id="rId88"/>
    <p:sldId id="338" r:id="rId89"/>
    <p:sldId id="320" r:id="rId90"/>
    <p:sldId id="321" r:id="rId91"/>
    <p:sldId id="322" r:id="rId92"/>
    <p:sldId id="350" r:id="rId93"/>
    <p:sldId id="339" r:id="rId94"/>
    <p:sldId id="328"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ACEC"/>
    <a:srgbClr val="595959"/>
    <a:srgbClr val="606E91"/>
    <a:srgbClr val="1E90FF"/>
    <a:srgbClr val="F9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6278" autoAdjust="0"/>
  </p:normalViewPr>
  <p:slideViewPr>
    <p:cSldViewPr snapToGrid="0">
      <p:cViewPr varScale="1">
        <p:scale>
          <a:sx n="77" d="100"/>
          <a:sy n="77" d="100"/>
        </p:scale>
        <p:origin x="19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4BFD6-F524-4A75-93B0-94B5E6D217B3}" type="datetimeFigureOut">
              <a:rPr lang="en-US" smtClean="0"/>
              <a:t>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30470-4814-4325-AAE5-68249EFF00EF}" type="slidenum">
              <a:rPr lang="en-US" smtClean="0"/>
              <a:t>‹#›</a:t>
            </a:fld>
            <a:endParaRPr lang="en-US"/>
          </a:p>
        </p:txBody>
      </p:sp>
    </p:spTree>
    <p:extLst>
      <p:ext uri="{BB962C8B-B14F-4D97-AF65-F5344CB8AC3E}">
        <p14:creationId xmlns:p14="http://schemas.microsoft.com/office/powerpoint/2010/main" val="83396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Shane Foley, and I am a consultant here at Neudesic. These days I primarily focus on mobile technology, but am also full stack as needed. I’ve been on multiple projects in which I support enterprise level mobile applications, API development, and Azure </a:t>
            </a:r>
            <a:r>
              <a:rPr lang="en-US" dirty="0" err="1"/>
              <a:t>WebJobs</a:t>
            </a:r>
            <a:r>
              <a:rPr lang="en-US" dirty="0"/>
              <a:t>. As for my educational background, I have a Bachelor of Science in Computer Science. With this degree, I have an accompanying </a:t>
            </a:r>
            <a:r>
              <a:rPr lang="en-US" dirty="0" err="1"/>
              <a:t>Moeur</a:t>
            </a:r>
            <a:r>
              <a:rPr lang="en-US" dirty="0"/>
              <a:t> Award for 4.0+ GPA recognition.</a:t>
            </a:r>
          </a:p>
        </p:txBody>
      </p:sp>
      <p:sp>
        <p:nvSpPr>
          <p:cNvPr id="4" name="Slide Number Placeholder 3"/>
          <p:cNvSpPr>
            <a:spLocks noGrp="1"/>
          </p:cNvSpPr>
          <p:nvPr>
            <p:ph type="sldNum" sz="quarter" idx="10"/>
          </p:nvPr>
        </p:nvSpPr>
        <p:spPr/>
        <p:txBody>
          <a:bodyPr/>
          <a:lstStyle/>
          <a:p>
            <a:fld id="{48E30470-4814-4325-AAE5-68249EFF00EF}" type="slidenum">
              <a:rPr lang="en-US" smtClean="0"/>
              <a:t>2</a:t>
            </a:fld>
            <a:endParaRPr lang="en-US"/>
          </a:p>
        </p:txBody>
      </p:sp>
    </p:spTree>
    <p:extLst>
      <p:ext uri="{BB962C8B-B14F-4D97-AF65-F5344CB8AC3E}">
        <p14:creationId xmlns:p14="http://schemas.microsoft.com/office/powerpoint/2010/main" val="2793428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Xamarin.Essentials</a:t>
            </a:r>
            <a:r>
              <a:rPr lang="en-US" dirty="0"/>
              <a:t> is a cross-platform API for platform specific dependencies. This means I can use this API to turn on a phones flashlight in the shared code, as opposed to devising my own shared API using dependency injection from the platform specific projects. Don’t worry, I’ll show you the headache </a:t>
            </a:r>
            <a:r>
              <a:rPr lang="en-US" dirty="0" err="1"/>
              <a:t>Xamarin.Essentials</a:t>
            </a:r>
            <a:r>
              <a:rPr lang="en-US" dirty="0"/>
              <a:t> allows us to avoid.</a:t>
            </a:r>
          </a:p>
        </p:txBody>
      </p:sp>
      <p:sp>
        <p:nvSpPr>
          <p:cNvPr id="4" name="Slide Number Placeholder 3"/>
          <p:cNvSpPr>
            <a:spLocks noGrp="1"/>
          </p:cNvSpPr>
          <p:nvPr>
            <p:ph type="sldNum" sz="quarter" idx="10"/>
          </p:nvPr>
        </p:nvSpPr>
        <p:spPr/>
        <p:txBody>
          <a:bodyPr/>
          <a:lstStyle/>
          <a:p>
            <a:fld id="{48E30470-4814-4325-AAE5-68249EFF00EF}" type="slidenum">
              <a:rPr lang="en-US" smtClean="0"/>
              <a:t>11</a:t>
            </a:fld>
            <a:endParaRPr lang="en-US"/>
          </a:p>
        </p:txBody>
      </p:sp>
    </p:spTree>
    <p:extLst>
      <p:ext uri="{BB962C8B-B14F-4D97-AF65-F5344CB8AC3E}">
        <p14:creationId xmlns:p14="http://schemas.microsoft.com/office/powerpoint/2010/main" val="169135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APIs are available if we use </a:t>
            </a:r>
            <a:r>
              <a:rPr lang="en-US" dirty="0" err="1"/>
              <a:t>Xamarin.Essentials</a:t>
            </a:r>
            <a:r>
              <a:rPr lang="en-US" dirty="0"/>
              <a:t> in our projects?</a:t>
            </a:r>
          </a:p>
        </p:txBody>
      </p:sp>
      <p:sp>
        <p:nvSpPr>
          <p:cNvPr id="4" name="Slide Number Placeholder 3"/>
          <p:cNvSpPr>
            <a:spLocks noGrp="1"/>
          </p:cNvSpPr>
          <p:nvPr>
            <p:ph type="sldNum" sz="quarter" idx="10"/>
          </p:nvPr>
        </p:nvSpPr>
        <p:spPr/>
        <p:txBody>
          <a:bodyPr/>
          <a:lstStyle/>
          <a:p>
            <a:fld id="{48E30470-4814-4325-AAE5-68249EFF00EF}" type="slidenum">
              <a:rPr lang="en-US" smtClean="0"/>
              <a:t>12</a:t>
            </a:fld>
            <a:endParaRPr lang="en-US"/>
          </a:p>
        </p:txBody>
      </p:sp>
    </p:spTree>
    <p:extLst>
      <p:ext uri="{BB962C8B-B14F-4D97-AF65-F5344CB8AC3E}">
        <p14:creationId xmlns:p14="http://schemas.microsoft.com/office/powerpoint/2010/main" val="755546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quite a few useful APIs made available. These include common </a:t>
            </a:r>
            <a:r>
              <a:rPr lang="en-US" dirty="0" err="1"/>
              <a:t>inqueries</a:t>
            </a:r>
            <a:r>
              <a:rPr lang="en-US" dirty="0"/>
              <a:t> such as app information, connectivity, geolocation, etc. This </a:t>
            </a:r>
            <a:r>
              <a:rPr lang="en-US" dirty="0" err="1"/>
              <a:t>Nuget</a:t>
            </a:r>
            <a:r>
              <a:rPr lang="en-US" dirty="0"/>
              <a:t> package includes 32 cross-platform APIs, and as development continues, there will likely be more in the future.</a:t>
            </a:r>
          </a:p>
        </p:txBody>
      </p:sp>
      <p:sp>
        <p:nvSpPr>
          <p:cNvPr id="4" name="Slide Number Placeholder 3"/>
          <p:cNvSpPr>
            <a:spLocks noGrp="1"/>
          </p:cNvSpPr>
          <p:nvPr>
            <p:ph type="sldNum" sz="quarter" idx="10"/>
          </p:nvPr>
        </p:nvSpPr>
        <p:spPr/>
        <p:txBody>
          <a:bodyPr/>
          <a:lstStyle/>
          <a:p>
            <a:fld id="{48E30470-4814-4325-AAE5-68249EFF00EF}" type="slidenum">
              <a:rPr lang="en-US" smtClean="0"/>
              <a:t>13</a:t>
            </a:fld>
            <a:endParaRPr lang="en-US"/>
          </a:p>
        </p:txBody>
      </p:sp>
    </p:spTree>
    <p:extLst>
      <p:ext uri="{BB962C8B-B14F-4D97-AF65-F5344CB8AC3E}">
        <p14:creationId xmlns:p14="http://schemas.microsoft.com/office/powerpoint/2010/main" val="1878514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should care because the </a:t>
            </a:r>
            <a:r>
              <a:rPr lang="en-US" dirty="0" err="1"/>
              <a:t>Xamarin.Essentails</a:t>
            </a:r>
            <a:r>
              <a:rPr lang="en-US" dirty="0"/>
              <a:t> includes a conglomeration of </a:t>
            </a:r>
            <a:r>
              <a:rPr lang="en-US" dirty="0" err="1"/>
              <a:t>Nuget</a:t>
            </a:r>
            <a:r>
              <a:rPr lang="en-US" dirty="0"/>
              <a:t> packages that you may actually already be using. This means that instead of including many plugins for cross platform features, you can just include one instead. </a:t>
            </a:r>
          </a:p>
        </p:txBody>
      </p:sp>
      <p:sp>
        <p:nvSpPr>
          <p:cNvPr id="4" name="Slide Number Placeholder 3"/>
          <p:cNvSpPr>
            <a:spLocks noGrp="1"/>
          </p:cNvSpPr>
          <p:nvPr>
            <p:ph type="sldNum" sz="quarter" idx="10"/>
          </p:nvPr>
        </p:nvSpPr>
        <p:spPr/>
        <p:txBody>
          <a:bodyPr/>
          <a:lstStyle/>
          <a:p>
            <a:fld id="{48E30470-4814-4325-AAE5-68249EFF00EF}" type="slidenum">
              <a:rPr lang="en-US" smtClean="0"/>
              <a:t>15</a:t>
            </a:fld>
            <a:endParaRPr lang="en-US"/>
          </a:p>
        </p:txBody>
      </p:sp>
    </p:spTree>
    <p:extLst>
      <p:ext uri="{BB962C8B-B14F-4D97-AF65-F5344CB8AC3E}">
        <p14:creationId xmlns:p14="http://schemas.microsoft.com/office/powerpoint/2010/main" val="380145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that you should care about </a:t>
            </a:r>
            <a:r>
              <a:rPr lang="en-US" dirty="0" err="1"/>
              <a:t>Xamarin.Essentials</a:t>
            </a:r>
            <a:r>
              <a:rPr lang="en-US" dirty="0"/>
              <a:t> is because it eliminates the need for us to build a lot of custom cross-platform APIs for relatively simple tasks, like opening a browser.</a:t>
            </a:r>
          </a:p>
        </p:txBody>
      </p:sp>
      <p:sp>
        <p:nvSpPr>
          <p:cNvPr id="4" name="Slide Number Placeholder 3"/>
          <p:cNvSpPr>
            <a:spLocks noGrp="1"/>
          </p:cNvSpPr>
          <p:nvPr>
            <p:ph type="sldNum" sz="quarter" idx="10"/>
          </p:nvPr>
        </p:nvSpPr>
        <p:spPr/>
        <p:txBody>
          <a:bodyPr/>
          <a:lstStyle/>
          <a:p>
            <a:fld id="{48E30470-4814-4325-AAE5-68249EFF00EF}" type="slidenum">
              <a:rPr lang="en-US" smtClean="0"/>
              <a:t>16</a:t>
            </a:fld>
            <a:endParaRPr lang="en-US"/>
          </a:p>
        </p:txBody>
      </p:sp>
    </p:spTree>
    <p:extLst>
      <p:ext uri="{BB962C8B-B14F-4D97-AF65-F5344CB8AC3E}">
        <p14:creationId xmlns:p14="http://schemas.microsoft.com/office/powerpoint/2010/main" val="3903279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we will spend less time building our own cross-platform APIs, let’s get an idea about how much time, and the process in case you encounter something outside the realm of </a:t>
            </a:r>
            <a:r>
              <a:rPr lang="en-US" dirty="0" err="1"/>
              <a:t>Xamarin.Essentials</a:t>
            </a:r>
            <a:r>
              <a:rPr lang="en-US" dirty="0"/>
              <a:t>.</a:t>
            </a:r>
          </a:p>
        </p:txBody>
      </p:sp>
      <p:sp>
        <p:nvSpPr>
          <p:cNvPr id="4" name="Slide Number Placeholder 3"/>
          <p:cNvSpPr>
            <a:spLocks noGrp="1"/>
          </p:cNvSpPr>
          <p:nvPr>
            <p:ph type="sldNum" sz="quarter" idx="10"/>
          </p:nvPr>
        </p:nvSpPr>
        <p:spPr/>
        <p:txBody>
          <a:bodyPr/>
          <a:lstStyle/>
          <a:p>
            <a:fld id="{48E30470-4814-4325-AAE5-68249EFF00EF}" type="slidenum">
              <a:rPr lang="en-US" smtClean="0"/>
              <a:t>17</a:t>
            </a:fld>
            <a:endParaRPr lang="en-US"/>
          </a:p>
        </p:txBody>
      </p:sp>
    </p:spTree>
    <p:extLst>
      <p:ext uri="{BB962C8B-B14F-4D97-AF65-F5344CB8AC3E}">
        <p14:creationId xmlns:p14="http://schemas.microsoft.com/office/powerpoint/2010/main" val="2364601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will want to define and interface for your API in your project with your shared code.</a:t>
            </a:r>
          </a:p>
        </p:txBody>
      </p:sp>
      <p:sp>
        <p:nvSpPr>
          <p:cNvPr id="4" name="Slide Number Placeholder 3"/>
          <p:cNvSpPr>
            <a:spLocks noGrp="1"/>
          </p:cNvSpPr>
          <p:nvPr>
            <p:ph type="sldNum" sz="quarter" idx="10"/>
          </p:nvPr>
        </p:nvSpPr>
        <p:spPr/>
        <p:txBody>
          <a:bodyPr/>
          <a:lstStyle/>
          <a:p>
            <a:fld id="{48E30470-4814-4325-AAE5-68249EFF00EF}" type="slidenum">
              <a:rPr lang="en-US" smtClean="0"/>
              <a:t>18</a:t>
            </a:fld>
            <a:endParaRPr lang="en-US"/>
          </a:p>
        </p:txBody>
      </p:sp>
    </p:spTree>
    <p:extLst>
      <p:ext uri="{BB962C8B-B14F-4D97-AF65-F5344CB8AC3E}">
        <p14:creationId xmlns:p14="http://schemas.microsoft.com/office/powerpoint/2010/main" val="2417139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each of your platform specific projects, implement the interface defined in your shared code. Once you have implemented your interface, you will need to map the dependency so that it can be resolved by the dependency service.</a:t>
            </a:r>
          </a:p>
        </p:txBody>
      </p:sp>
      <p:sp>
        <p:nvSpPr>
          <p:cNvPr id="4" name="Slide Number Placeholder 3"/>
          <p:cNvSpPr>
            <a:spLocks noGrp="1"/>
          </p:cNvSpPr>
          <p:nvPr>
            <p:ph type="sldNum" sz="quarter" idx="10"/>
          </p:nvPr>
        </p:nvSpPr>
        <p:spPr/>
        <p:txBody>
          <a:bodyPr/>
          <a:lstStyle/>
          <a:p>
            <a:fld id="{48E30470-4814-4325-AAE5-68249EFF00EF}" type="slidenum">
              <a:rPr lang="en-US" smtClean="0"/>
              <a:t>19</a:t>
            </a:fld>
            <a:endParaRPr lang="en-US"/>
          </a:p>
        </p:txBody>
      </p:sp>
    </p:spTree>
    <p:extLst>
      <p:ext uri="{BB962C8B-B14F-4D97-AF65-F5344CB8AC3E}">
        <p14:creationId xmlns:p14="http://schemas.microsoft.com/office/powerpoint/2010/main" val="318077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your shared code, you will be able to access the cross-platform API by resolving the dependency using the </a:t>
            </a:r>
            <a:r>
              <a:rPr lang="en-US" dirty="0" err="1"/>
              <a:t>DependencyService</a:t>
            </a:r>
            <a:r>
              <a:rPr lang="en-US" dirty="0"/>
              <a:t>. This will resolve the dependency with the platform specific implementation of your interface.</a:t>
            </a:r>
          </a:p>
        </p:txBody>
      </p:sp>
      <p:sp>
        <p:nvSpPr>
          <p:cNvPr id="4" name="Slide Number Placeholder 3"/>
          <p:cNvSpPr>
            <a:spLocks noGrp="1"/>
          </p:cNvSpPr>
          <p:nvPr>
            <p:ph type="sldNum" sz="quarter" idx="10"/>
          </p:nvPr>
        </p:nvSpPr>
        <p:spPr/>
        <p:txBody>
          <a:bodyPr/>
          <a:lstStyle/>
          <a:p>
            <a:fld id="{48E30470-4814-4325-AAE5-68249EFF00EF}" type="slidenum">
              <a:rPr lang="en-US" smtClean="0"/>
              <a:t>20</a:t>
            </a:fld>
            <a:endParaRPr lang="en-US"/>
          </a:p>
        </p:txBody>
      </p:sp>
    </p:spTree>
    <p:extLst>
      <p:ext uri="{BB962C8B-B14F-4D97-AF65-F5344CB8AC3E}">
        <p14:creationId xmlns:p14="http://schemas.microsoft.com/office/powerpoint/2010/main" val="159259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asking, “How do I add Xamarin Essentials to my own projects?”</a:t>
            </a:r>
          </a:p>
        </p:txBody>
      </p:sp>
      <p:sp>
        <p:nvSpPr>
          <p:cNvPr id="4" name="Slide Number Placeholder 3"/>
          <p:cNvSpPr>
            <a:spLocks noGrp="1"/>
          </p:cNvSpPr>
          <p:nvPr>
            <p:ph type="sldNum" sz="quarter" idx="10"/>
          </p:nvPr>
        </p:nvSpPr>
        <p:spPr/>
        <p:txBody>
          <a:bodyPr/>
          <a:lstStyle/>
          <a:p>
            <a:fld id="{48E30470-4814-4325-AAE5-68249EFF00EF}" type="slidenum">
              <a:rPr lang="en-US" smtClean="0"/>
              <a:t>21</a:t>
            </a:fld>
            <a:endParaRPr lang="en-US"/>
          </a:p>
        </p:txBody>
      </p:sp>
    </p:spTree>
    <p:extLst>
      <p:ext uri="{BB962C8B-B14F-4D97-AF65-F5344CB8AC3E}">
        <p14:creationId xmlns:p14="http://schemas.microsoft.com/office/powerpoint/2010/main" val="78436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presentation is on </a:t>
            </a:r>
            <a:r>
              <a:rPr lang="en-US" dirty="0" err="1"/>
              <a:t>Xamarin.Essentials</a:t>
            </a:r>
            <a:r>
              <a:rPr lang="en-US" dirty="0"/>
              <a:t>, but to utilize this </a:t>
            </a:r>
            <a:r>
              <a:rPr lang="en-US" dirty="0" err="1"/>
              <a:t>Nuget</a:t>
            </a:r>
            <a:r>
              <a:rPr lang="en-US" dirty="0"/>
              <a:t> package, you obviously need some knowledge of </a:t>
            </a:r>
            <a:r>
              <a:rPr lang="en-US" dirty="0" err="1"/>
              <a:t>Xamarin.Forms</a:t>
            </a:r>
            <a:r>
              <a:rPr lang="en-US" dirty="0"/>
              <a:t>. So this raises the question, “What is </a:t>
            </a:r>
            <a:r>
              <a:rPr lang="en-US" dirty="0" err="1"/>
              <a:t>Xamarin.Forms</a:t>
            </a:r>
            <a:r>
              <a:rPr lang="en-US" dirty="0"/>
              <a:t>?”</a:t>
            </a:r>
          </a:p>
        </p:txBody>
      </p:sp>
      <p:sp>
        <p:nvSpPr>
          <p:cNvPr id="4" name="Slide Number Placeholder 3"/>
          <p:cNvSpPr>
            <a:spLocks noGrp="1"/>
          </p:cNvSpPr>
          <p:nvPr>
            <p:ph type="sldNum" sz="quarter" idx="10"/>
          </p:nvPr>
        </p:nvSpPr>
        <p:spPr/>
        <p:txBody>
          <a:bodyPr/>
          <a:lstStyle/>
          <a:p>
            <a:fld id="{48E30470-4814-4325-AAE5-68249EFF00EF}" type="slidenum">
              <a:rPr lang="en-US" smtClean="0"/>
              <a:t>3</a:t>
            </a:fld>
            <a:endParaRPr lang="en-US"/>
          </a:p>
        </p:txBody>
      </p:sp>
    </p:spTree>
    <p:extLst>
      <p:ext uri="{BB962C8B-B14F-4D97-AF65-F5344CB8AC3E}">
        <p14:creationId xmlns:p14="http://schemas.microsoft.com/office/powerpoint/2010/main" val="3654808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get started using Xamarin Essentials, the first thing you will need to do is add the </a:t>
            </a:r>
            <a:r>
              <a:rPr lang="en-US" dirty="0" err="1"/>
              <a:t>Nuget</a:t>
            </a:r>
            <a:r>
              <a:rPr lang="en-US" dirty="0"/>
              <a:t> package to all of your projects. You can do this by right clicking on the dependencies of your project and selecting “Manage </a:t>
            </a:r>
            <a:r>
              <a:rPr lang="en-US" dirty="0" err="1"/>
              <a:t>Nuget</a:t>
            </a:r>
            <a:r>
              <a:rPr lang="en-US" dirty="0"/>
              <a:t> Packages.” This will take you to the NuGet Package Manager. Once here, go to the browse section, and make sure to check the “Include prerelease” checkbox. This is because as of now, the </a:t>
            </a:r>
            <a:r>
              <a:rPr lang="en-US" dirty="0" err="1"/>
              <a:t>nuget</a:t>
            </a:r>
            <a:r>
              <a:rPr lang="en-US" dirty="0"/>
              <a:t> package is still in prerelease. Then click the “install button.” This same process will have to be repeated for all of your shared/platform specific projects.</a:t>
            </a:r>
          </a:p>
        </p:txBody>
      </p:sp>
      <p:sp>
        <p:nvSpPr>
          <p:cNvPr id="4" name="Slide Number Placeholder 3"/>
          <p:cNvSpPr>
            <a:spLocks noGrp="1"/>
          </p:cNvSpPr>
          <p:nvPr>
            <p:ph type="sldNum" sz="quarter" idx="10"/>
          </p:nvPr>
        </p:nvSpPr>
        <p:spPr/>
        <p:txBody>
          <a:bodyPr/>
          <a:lstStyle/>
          <a:p>
            <a:fld id="{48E30470-4814-4325-AAE5-68249EFF00EF}" type="slidenum">
              <a:rPr lang="en-US" smtClean="0"/>
              <a:t>22</a:t>
            </a:fld>
            <a:endParaRPr lang="en-US"/>
          </a:p>
        </p:txBody>
      </p:sp>
    </p:spTree>
    <p:extLst>
      <p:ext uri="{BB962C8B-B14F-4D97-AF65-F5344CB8AC3E}">
        <p14:creationId xmlns:p14="http://schemas.microsoft.com/office/powerpoint/2010/main" val="2801254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23</a:t>
            </a:fld>
            <a:endParaRPr lang="en-US"/>
          </a:p>
        </p:txBody>
      </p:sp>
    </p:spTree>
    <p:extLst>
      <p:ext uri="{BB962C8B-B14F-4D97-AF65-F5344CB8AC3E}">
        <p14:creationId xmlns:p14="http://schemas.microsoft.com/office/powerpoint/2010/main" val="468903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 up the pre-requisites to use the Flashlight API. For android, you will need to add the flashlight and camera permissions to the </a:t>
            </a:r>
            <a:r>
              <a:rPr lang="en-US" dirty="0" err="1"/>
              <a:t>AssemblyInfo.cs</a:t>
            </a:r>
            <a:r>
              <a:rPr lang="en-US" dirty="0"/>
              <a:t> file. By only doing this, upon an app store deployment, all phones that do NOT have a flashlight and camera will NOT be able to see/download your application. This is because by default you place hardware restrictions. If you would like the devices without the hardware to still be able to download your application, then you will have to add that optional “</a:t>
            </a:r>
            <a:r>
              <a:rPr lang="en-US" dirty="0" err="1"/>
              <a:t>UsesFeatures</a:t>
            </a:r>
            <a:r>
              <a:rPr lang="en-US" dirty="0"/>
              <a:t>” permissions. By doing this, the devices without the hardware can find and download your application. You will also be running the risk of application crashes when the hardware is required but not available. So, if you decide to go around hardware restrictions, you will have to manually check for the hardware.</a:t>
            </a:r>
          </a:p>
        </p:txBody>
      </p:sp>
      <p:sp>
        <p:nvSpPr>
          <p:cNvPr id="4" name="Slide Number Placeholder 3"/>
          <p:cNvSpPr>
            <a:spLocks noGrp="1"/>
          </p:cNvSpPr>
          <p:nvPr>
            <p:ph type="sldNum" sz="quarter" idx="10"/>
          </p:nvPr>
        </p:nvSpPr>
        <p:spPr/>
        <p:txBody>
          <a:bodyPr/>
          <a:lstStyle/>
          <a:p>
            <a:fld id="{48E30470-4814-4325-AAE5-68249EFF00EF}" type="slidenum">
              <a:rPr lang="en-US" smtClean="0"/>
              <a:t>25</a:t>
            </a:fld>
            <a:endParaRPr lang="en-US"/>
          </a:p>
        </p:txBody>
      </p:sp>
    </p:spTree>
    <p:extLst>
      <p:ext uri="{BB962C8B-B14F-4D97-AF65-F5344CB8AC3E}">
        <p14:creationId xmlns:p14="http://schemas.microsoft.com/office/powerpoint/2010/main" val="2959692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Flashlight API, you have two cross platform methods available to you. You are able to turn the flashlight on, and you are able to turn the flashlight off. Notice that we DO NOT have a property to check the current state of the flashlight. So, if you are in an application where you would like to change the UI based on flashlight on/off state, you will want to turn off the flashlight on page appearance to verify that the flashlight is actually off.</a:t>
            </a:r>
          </a:p>
        </p:txBody>
      </p:sp>
      <p:sp>
        <p:nvSpPr>
          <p:cNvPr id="4" name="Slide Number Placeholder 3"/>
          <p:cNvSpPr>
            <a:spLocks noGrp="1"/>
          </p:cNvSpPr>
          <p:nvPr>
            <p:ph type="sldNum" sz="quarter" idx="10"/>
          </p:nvPr>
        </p:nvSpPr>
        <p:spPr/>
        <p:txBody>
          <a:bodyPr/>
          <a:lstStyle/>
          <a:p>
            <a:fld id="{48E30470-4814-4325-AAE5-68249EFF00EF}" type="slidenum">
              <a:rPr lang="en-US" smtClean="0"/>
              <a:t>26</a:t>
            </a:fld>
            <a:endParaRPr lang="en-US"/>
          </a:p>
        </p:txBody>
      </p:sp>
    </p:spTree>
    <p:extLst>
      <p:ext uri="{BB962C8B-B14F-4D97-AF65-F5344CB8AC3E}">
        <p14:creationId xmlns:p14="http://schemas.microsoft.com/office/powerpoint/2010/main" val="136507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27</a:t>
            </a:fld>
            <a:endParaRPr lang="en-US"/>
          </a:p>
        </p:txBody>
      </p:sp>
    </p:spTree>
    <p:extLst>
      <p:ext uri="{BB962C8B-B14F-4D97-AF65-F5344CB8AC3E}">
        <p14:creationId xmlns:p14="http://schemas.microsoft.com/office/powerpoint/2010/main" val="994218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Accelerometer API, you have two cross platform methods available to you. You are able Start and Stop accelerometer reading. These methods only become useful when you subscribe to the event made available, </a:t>
            </a:r>
            <a:r>
              <a:rPr lang="en-US" dirty="0" err="1"/>
              <a:t>ReadingChanged</a:t>
            </a:r>
            <a:r>
              <a:rPr lang="en-US" dirty="0"/>
              <a:t>. Reading changed provides the subscriber with </a:t>
            </a:r>
            <a:r>
              <a:rPr lang="en-US" dirty="0" err="1"/>
              <a:t>AccelerometerChangedEventArgs</a:t>
            </a:r>
            <a:r>
              <a:rPr lang="en-US" dirty="0"/>
              <a:t>, which and be used to extract X, Y, and Z readings. Using these reading, developers can determine the devices orientation in space. This is how phone gestures are calculated, such as silencing a call by flipping the phone upside-down.</a:t>
            </a:r>
          </a:p>
        </p:txBody>
      </p:sp>
      <p:sp>
        <p:nvSpPr>
          <p:cNvPr id="4" name="Slide Number Placeholder 3"/>
          <p:cNvSpPr>
            <a:spLocks noGrp="1"/>
          </p:cNvSpPr>
          <p:nvPr>
            <p:ph type="sldNum" sz="quarter" idx="10"/>
          </p:nvPr>
        </p:nvSpPr>
        <p:spPr/>
        <p:txBody>
          <a:bodyPr/>
          <a:lstStyle/>
          <a:p>
            <a:fld id="{48E30470-4814-4325-AAE5-68249EFF00EF}" type="slidenum">
              <a:rPr lang="en-US" smtClean="0"/>
              <a:t>30</a:t>
            </a:fld>
            <a:endParaRPr lang="en-US"/>
          </a:p>
        </p:txBody>
      </p:sp>
    </p:spTree>
    <p:extLst>
      <p:ext uri="{BB962C8B-B14F-4D97-AF65-F5344CB8AC3E}">
        <p14:creationId xmlns:p14="http://schemas.microsoft.com/office/powerpoint/2010/main" val="172332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of the common enumerations used throughout </a:t>
            </a:r>
            <a:r>
              <a:rPr lang="en-US" dirty="0" err="1"/>
              <a:t>Xamarin.Essentials</a:t>
            </a:r>
            <a:r>
              <a:rPr lang="en-US" dirty="0"/>
              <a:t> is Sensor Speed. This is used for exactly what you would guess, sensor speed. For example, this is used for sensor speed selection for </a:t>
            </a:r>
            <a:r>
              <a:rPr lang="en-US" dirty="0" err="1"/>
              <a:t>apis</a:t>
            </a:r>
            <a:r>
              <a:rPr lang="en-US" dirty="0"/>
              <a:t> such as compass and accelerometer. The fastest option is used to return the data as fast as possible, but is not necessary in most situations. Game is designed as a sensor mode to be used with games. Normal is used to detect screen orientation changes. UI is used for general user interfaces, and is what is used throughout the demo application. While coding, I experimented with the sensor speed, and feel that UI provides fast enough feedback for most non-game applications.</a:t>
            </a:r>
          </a:p>
        </p:txBody>
      </p:sp>
      <p:sp>
        <p:nvSpPr>
          <p:cNvPr id="4" name="Slide Number Placeholder 3"/>
          <p:cNvSpPr>
            <a:spLocks noGrp="1"/>
          </p:cNvSpPr>
          <p:nvPr>
            <p:ph type="sldNum" sz="quarter" idx="10"/>
          </p:nvPr>
        </p:nvSpPr>
        <p:spPr/>
        <p:txBody>
          <a:bodyPr/>
          <a:lstStyle/>
          <a:p>
            <a:fld id="{48E30470-4814-4325-AAE5-68249EFF00EF}" type="slidenum">
              <a:rPr lang="en-US" smtClean="0"/>
              <a:t>31</a:t>
            </a:fld>
            <a:endParaRPr lang="en-US"/>
          </a:p>
        </p:txBody>
      </p:sp>
    </p:spTree>
    <p:extLst>
      <p:ext uri="{BB962C8B-B14F-4D97-AF65-F5344CB8AC3E}">
        <p14:creationId xmlns:p14="http://schemas.microsoft.com/office/powerpoint/2010/main" val="80671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32</a:t>
            </a:fld>
            <a:endParaRPr lang="en-US"/>
          </a:p>
        </p:txBody>
      </p:sp>
    </p:spTree>
    <p:extLst>
      <p:ext uri="{BB962C8B-B14F-4D97-AF65-F5344CB8AC3E}">
        <p14:creationId xmlns:p14="http://schemas.microsoft.com/office/powerpoint/2010/main" val="1659145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https://medium.com/make-school/5-iphone-apps-that-use-the-gyro-accelerometer-in-an-interesting-way-33f5814ac84c</a:t>
            </a:r>
          </a:p>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33</a:t>
            </a:fld>
            <a:endParaRPr lang="en-US"/>
          </a:p>
        </p:txBody>
      </p:sp>
    </p:spTree>
    <p:extLst>
      <p:ext uri="{BB962C8B-B14F-4D97-AF65-F5344CB8AC3E}">
        <p14:creationId xmlns:p14="http://schemas.microsoft.com/office/powerpoint/2010/main" val="4269502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 up the pre-requisites to use the Battery API. For android, you will need to add the </a:t>
            </a:r>
            <a:r>
              <a:rPr lang="en-US" sz="1200" b="0" i="0" kern="1200" dirty="0" err="1">
                <a:solidFill>
                  <a:schemeClr val="tx1"/>
                </a:solidFill>
                <a:effectLst/>
                <a:latin typeface="+mn-lt"/>
                <a:ea typeface="+mn-ea"/>
                <a:cs typeface="+mn-cs"/>
              </a:rPr>
              <a:t>BatteryStats</a:t>
            </a:r>
            <a:r>
              <a:rPr lang="en-US" dirty="0"/>
              <a:t> to the </a:t>
            </a:r>
            <a:r>
              <a:rPr lang="en-US" dirty="0" err="1"/>
              <a:t>AssemblyInfo.cs</a:t>
            </a:r>
            <a:r>
              <a:rPr lang="en-US" dirty="0"/>
              <a:t> file. There is no additional setup required for iOS and UWP.</a:t>
            </a:r>
          </a:p>
        </p:txBody>
      </p:sp>
      <p:sp>
        <p:nvSpPr>
          <p:cNvPr id="4" name="Slide Number Placeholder 3"/>
          <p:cNvSpPr>
            <a:spLocks noGrp="1"/>
          </p:cNvSpPr>
          <p:nvPr>
            <p:ph type="sldNum" sz="quarter" idx="10"/>
          </p:nvPr>
        </p:nvSpPr>
        <p:spPr/>
        <p:txBody>
          <a:bodyPr/>
          <a:lstStyle/>
          <a:p>
            <a:fld id="{48E30470-4814-4325-AAE5-68249EFF00EF}" type="slidenum">
              <a:rPr lang="en-US" smtClean="0"/>
              <a:t>35</a:t>
            </a:fld>
            <a:endParaRPr lang="en-US"/>
          </a:p>
        </p:txBody>
      </p:sp>
    </p:spTree>
    <p:extLst>
      <p:ext uri="{BB962C8B-B14F-4D97-AF65-F5344CB8AC3E}">
        <p14:creationId xmlns:p14="http://schemas.microsoft.com/office/powerpoint/2010/main" val="327390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Xamarin.Forms</a:t>
            </a:r>
            <a:r>
              <a:rPr lang="en-US" dirty="0"/>
              <a:t> is a cross-platform UI toolkit that is now supported by Microsoft (Xamarin was a standalone company before being purchased). Development with this toolkit uses .NET, and generally any modern application you develop is done using .NET standard. </a:t>
            </a:r>
          </a:p>
        </p:txBody>
      </p:sp>
      <p:sp>
        <p:nvSpPr>
          <p:cNvPr id="4" name="Slide Number Placeholder 3"/>
          <p:cNvSpPr>
            <a:spLocks noGrp="1"/>
          </p:cNvSpPr>
          <p:nvPr>
            <p:ph type="sldNum" sz="quarter" idx="10"/>
          </p:nvPr>
        </p:nvSpPr>
        <p:spPr/>
        <p:txBody>
          <a:bodyPr/>
          <a:lstStyle/>
          <a:p>
            <a:fld id="{48E30470-4814-4325-AAE5-68249EFF00EF}" type="slidenum">
              <a:rPr lang="en-US" smtClean="0"/>
              <a:t>4</a:t>
            </a:fld>
            <a:endParaRPr lang="en-US"/>
          </a:p>
        </p:txBody>
      </p:sp>
    </p:spTree>
    <p:extLst>
      <p:ext uri="{BB962C8B-B14F-4D97-AF65-F5344CB8AC3E}">
        <p14:creationId xmlns:p14="http://schemas.microsoft.com/office/powerpoint/2010/main" val="4132114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Battery cross-platform API gives us access to a number of battery properties, including: charge level, state, and power source. Additionally, the Battery API exposes a </a:t>
            </a:r>
            <a:r>
              <a:rPr lang="en-US" dirty="0" err="1"/>
              <a:t>BatteryChanged</a:t>
            </a:r>
            <a:r>
              <a:rPr lang="en-US" dirty="0"/>
              <a:t> event, so we can keep track of state changes. The </a:t>
            </a:r>
            <a:r>
              <a:rPr lang="en-US" dirty="0" err="1"/>
              <a:t>BatteryInfoChangedEventArgs</a:t>
            </a:r>
            <a:r>
              <a:rPr lang="en-US" dirty="0"/>
              <a:t> again provides us with the charge level, state, and battery power source. Note, these APIs are still under construction. Even while writing my presentation, Microsoft added exposure to the phones energy saver status.</a:t>
            </a:r>
          </a:p>
        </p:txBody>
      </p:sp>
      <p:sp>
        <p:nvSpPr>
          <p:cNvPr id="4" name="Slide Number Placeholder 3"/>
          <p:cNvSpPr>
            <a:spLocks noGrp="1"/>
          </p:cNvSpPr>
          <p:nvPr>
            <p:ph type="sldNum" sz="quarter" idx="10"/>
          </p:nvPr>
        </p:nvSpPr>
        <p:spPr/>
        <p:txBody>
          <a:bodyPr/>
          <a:lstStyle/>
          <a:p>
            <a:fld id="{48E30470-4814-4325-AAE5-68249EFF00EF}" type="slidenum">
              <a:rPr lang="en-US" smtClean="0"/>
              <a:t>36</a:t>
            </a:fld>
            <a:endParaRPr lang="en-US"/>
          </a:p>
        </p:txBody>
      </p:sp>
    </p:spTree>
    <p:extLst>
      <p:ext uri="{BB962C8B-B14F-4D97-AF65-F5344CB8AC3E}">
        <p14:creationId xmlns:p14="http://schemas.microsoft.com/office/powerpoint/2010/main" val="1885185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37</a:t>
            </a:fld>
            <a:endParaRPr lang="en-US"/>
          </a:p>
        </p:txBody>
      </p:sp>
    </p:spTree>
    <p:extLst>
      <p:ext uri="{BB962C8B-B14F-4D97-AF65-F5344CB8AC3E}">
        <p14:creationId xmlns:p14="http://schemas.microsoft.com/office/powerpoint/2010/main" val="14593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38</a:t>
            </a:fld>
            <a:endParaRPr lang="en-US"/>
          </a:p>
        </p:txBody>
      </p:sp>
    </p:spTree>
    <p:extLst>
      <p:ext uri="{BB962C8B-B14F-4D97-AF65-F5344CB8AC3E}">
        <p14:creationId xmlns:p14="http://schemas.microsoft.com/office/powerpoint/2010/main" val="3368655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that we require often in our applications is App information such as name, package name, version, and build number. Lucky for us, all of these are available in the new </a:t>
            </a:r>
            <a:r>
              <a:rPr lang="en-US" dirty="0" err="1"/>
              <a:t>ApplicationInformation</a:t>
            </a:r>
            <a:r>
              <a:rPr lang="en-US" dirty="0"/>
              <a:t> API included in </a:t>
            </a:r>
            <a:r>
              <a:rPr lang="en-US" dirty="0" err="1"/>
              <a:t>Xamarin.Essentails</a:t>
            </a:r>
            <a:r>
              <a:rPr lang="en-US" dirty="0"/>
              <a:t>. This information is retrieved from the our set values in the Android Manifest and the </a:t>
            </a:r>
            <a:r>
              <a:rPr lang="en-US" dirty="0" err="1"/>
              <a:t>Info.plist</a:t>
            </a:r>
            <a:r>
              <a:rPr lang="en-US" dirty="0"/>
              <a:t>. This is useful for many implementations, such as notifying the user of application updates, and displaying the version information for technical support.</a:t>
            </a:r>
          </a:p>
        </p:txBody>
      </p:sp>
      <p:sp>
        <p:nvSpPr>
          <p:cNvPr id="4" name="Slide Number Placeholder 3"/>
          <p:cNvSpPr>
            <a:spLocks noGrp="1"/>
          </p:cNvSpPr>
          <p:nvPr>
            <p:ph type="sldNum" sz="quarter" idx="10"/>
          </p:nvPr>
        </p:nvSpPr>
        <p:spPr/>
        <p:txBody>
          <a:bodyPr/>
          <a:lstStyle/>
          <a:p>
            <a:fld id="{48E30470-4814-4325-AAE5-68249EFF00EF}" type="slidenum">
              <a:rPr lang="en-US" smtClean="0"/>
              <a:t>40</a:t>
            </a:fld>
            <a:endParaRPr lang="en-US"/>
          </a:p>
        </p:txBody>
      </p:sp>
    </p:spTree>
    <p:extLst>
      <p:ext uri="{BB962C8B-B14F-4D97-AF65-F5344CB8AC3E}">
        <p14:creationId xmlns:p14="http://schemas.microsoft.com/office/powerpoint/2010/main" val="837194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41</a:t>
            </a:fld>
            <a:endParaRPr lang="en-US"/>
          </a:p>
        </p:txBody>
      </p:sp>
    </p:spTree>
    <p:extLst>
      <p:ext uri="{BB962C8B-B14F-4D97-AF65-F5344CB8AC3E}">
        <p14:creationId xmlns:p14="http://schemas.microsoft.com/office/powerpoint/2010/main" val="375266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42</a:t>
            </a:fld>
            <a:endParaRPr lang="en-US"/>
          </a:p>
        </p:txBody>
      </p:sp>
    </p:spTree>
    <p:extLst>
      <p:ext uri="{BB962C8B-B14F-4D97-AF65-F5344CB8AC3E}">
        <p14:creationId xmlns:p14="http://schemas.microsoft.com/office/powerpoint/2010/main" val="355133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applications like token generators. One of the things that is useful in these applications is the ability to copy the token without having to long press and use default operating system behavior. This can now be done in our applications using the Clipboard API. This API exposes a single property, </a:t>
            </a:r>
            <a:r>
              <a:rPr lang="en-US" dirty="0" err="1"/>
              <a:t>HasText</a:t>
            </a:r>
            <a:r>
              <a:rPr lang="en-US" dirty="0"/>
              <a:t>. Additionally, the API includes methods for setting and getting text asynchronously.</a:t>
            </a:r>
          </a:p>
        </p:txBody>
      </p:sp>
      <p:sp>
        <p:nvSpPr>
          <p:cNvPr id="4" name="Slide Number Placeholder 3"/>
          <p:cNvSpPr>
            <a:spLocks noGrp="1"/>
          </p:cNvSpPr>
          <p:nvPr>
            <p:ph type="sldNum" sz="quarter" idx="10"/>
          </p:nvPr>
        </p:nvSpPr>
        <p:spPr/>
        <p:txBody>
          <a:bodyPr/>
          <a:lstStyle/>
          <a:p>
            <a:fld id="{48E30470-4814-4325-AAE5-68249EFF00EF}" type="slidenum">
              <a:rPr lang="en-US" smtClean="0"/>
              <a:t>44</a:t>
            </a:fld>
            <a:endParaRPr lang="en-US"/>
          </a:p>
        </p:txBody>
      </p:sp>
    </p:spTree>
    <p:extLst>
      <p:ext uri="{BB962C8B-B14F-4D97-AF65-F5344CB8AC3E}">
        <p14:creationId xmlns:p14="http://schemas.microsoft.com/office/powerpoint/2010/main" val="1168936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45</a:t>
            </a:fld>
            <a:endParaRPr lang="en-US"/>
          </a:p>
        </p:txBody>
      </p:sp>
    </p:spTree>
    <p:extLst>
      <p:ext uri="{BB962C8B-B14F-4D97-AF65-F5344CB8AC3E}">
        <p14:creationId xmlns:p14="http://schemas.microsoft.com/office/powerpoint/2010/main" val="3664822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46</a:t>
            </a:fld>
            <a:endParaRPr lang="en-US"/>
          </a:p>
        </p:txBody>
      </p:sp>
    </p:spTree>
    <p:extLst>
      <p:ext uri="{BB962C8B-B14F-4D97-AF65-F5344CB8AC3E}">
        <p14:creationId xmlns:p14="http://schemas.microsoft.com/office/powerpoint/2010/main" val="1994973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API that we have access to is Compass. This can be used to determine magnetic north readings. This can be used to infer the devices direction. The properties available for this API are </a:t>
            </a:r>
            <a:r>
              <a:rPr lang="en-US" dirty="0" err="1"/>
              <a:t>IsMonitoring</a:t>
            </a:r>
            <a:r>
              <a:rPr lang="en-US" dirty="0"/>
              <a:t>, which determines if the monitoring has started. The methods available are Start and Stop, like we saw before with the accelerometer. Additionally, the API exposes a </a:t>
            </a:r>
            <a:r>
              <a:rPr lang="en-US" dirty="0" err="1"/>
              <a:t>ReadingChanged</a:t>
            </a:r>
            <a:r>
              <a:rPr lang="en-US" dirty="0"/>
              <a:t> event, which provides </a:t>
            </a:r>
            <a:r>
              <a:rPr lang="en-US" dirty="0" err="1"/>
              <a:t>CompassChangedEventArgs</a:t>
            </a:r>
            <a:r>
              <a:rPr lang="en-US" dirty="0"/>
              <a:t> when the event fires. Included in theses event arguments is a Reading property the provides us with the </a:t>
            </a:r>
            <a:r>
              <a:rPr lang="en-US" dirty="0" err="1"/>
              <a:t>HeadingMagneticNorth</a:t>
            </a:r>
            <a:r>
              <a:rPr lang="en-US" dirty="0"/>
              <a:t> information.</a:t>
            </a:r>
          </a:p>
        </p:txBody>
      </p:sp>
      <p:sp>
        <p:nvSpPr>
          <p:cNvPr id="4" name="Slide Number Placeholder 3"/>
          <p:cNvSpPr>
            <a:spLocks noGrp="1"/>
          </p:cNvSpPr>
          <p:nvPr>
            <p:ph type="sldNum" sz="quarter" idx="10"/>
          </p:nvPr>
        </p:nvSpPr>
        <p:spPr/>
        <p:txBody>
          <a:bodyPr/>
          <a:lstStyle/>
          <a:p>
            <a:fld id="{48E30470-4814-4325-AAE5-68249EFF00EF}" type="slidenum">
              <a:rPr lang="en-US" smtClean="0"/>
              <a:t>48</a:t>
            </a:fld>
            <a:endParaRPr lang="en-US"/>
          </a:p>
        </p:txBody>
      </p:sp>
    </p:spTree>
    <p:extLst>
      <p:ext uri="{BB962C8B-B14F-4D97-AF65-F5344CB8AC3E}">
        <p14:creationId xmlns:p14="http://schemas.microsoft.com/office/powerpoint/2010/main" val="386316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 high-level picture of how a </a:t>
            </a:r>
            <a:r>
              <a:rPr lang="en-US" dirty="0" err="1"/>
              <a:t>Xamarin.Forms</a:t>
            </a:r>
            <a:r>
              <a:rPr lang="en-US" dirty="0"/>
              <a:t> application looks like right out of the box, we are going to take a quick look at the startup project for any of the Xamarin new-comers in the room.</a:t>
            </a:r>
          </a:p>
          <a:p>
            <a:endParaRPr lang="en-US" dirty="0"/>
          </a:p>
          <a:p>
            <a:pPr marL="228600" indent="-228600">
              <a:buAutoNum type="arabicPeriod"/>
            </a:pPr>
            <a:r>
              <a:rPr lang="en-US" dirty="0"/>
              <a:t>Platform specific projects</a:t>
            </a:r>
          </a:p>
          <a:p>
            <a:pPr marL="228600" indent="-228600">
              <a:buAutoNum type="arabicPeriod"/>
            </a:pPr>
            <a:r>
              <a:rPr lang="en-US" dirty="0"/>
              <a:t>Shared code (</a:t>
            </a:r>
            <a:r>
              <a:rPr lang="en-US" dirty="0" err="1"/>
              <a:t>.Net</a:t>
            </a:r>
            <a:r>
              <a:rPr lang="en-US" dirty="0"/>
              <a:t> Standard Class Library)</a:t>
            </a:r>
          </a:p>
          <a:p>
            <a:pPr marL="228600" indent="-228600">
              <a:buAutoNum type="arabicPeriod"/>
            </a:pPr>
            <a:r>
              <a:rPr lang="en-US" dirty="0"/>
              <a:t>Starting locations</a:t>
            </a:r>
          </a:p>
          <a:p>
            <a:pPr marL="228600" indent="-228600">
              <a:buAutoNum type="arabicPeriod"/>
            </a:pPr>
            <a:r>
              <a:rPr lang="en-US" dirty="0"/>
              <a:t>Front end</a:t>
            </a:r>
          </a:p>
          <a:p>
            <a:pPr marL="228600" indent="-228600">
              <a:buAutoNum type="arabicPeriod"/>
            </a:pPr>
            <a:r>
              <a:rPr lang="en-US" dirty="0"/>
              <a:t>Front end code behind</a:t>
            </a:r>
          </a:p>
        </p:txBody>
      </p:sp>
      <p:sp>
        <p:nvSpPr>
          <p:cNvPr id="4" name="Slide Number Placeholder 3"/>
          <p:cNvSpPr>
            <a:spLocks noGrp="1"/>
          </p:cNvSpPr>
          <p:nvPr>
            <p:ph type="sldNum" sz="quarter" idx="10"/>
          </p:nvPr>
        </p:nvSpPr>
        <p:spPr/>
        <p:txBody>
          <a:bodyPr/>
          <a:lstStyle/>
          <a:p>
            <a:fld id="{48E30470-4814-4325-AAE5-68249EFF00EF}" type="slidenum">
              <a:rPr lang="en-US" smtClean="0"/>
              <a:t>5</a:t>
            </a:fld>
            <a:endParaRPr lang="en-US"/>
          </a:p>
        </p:txBody>
      </p:sp>
    </p:spTree>
    <p:extLst>
      <p:ext uri="{BB962C8B-B14F-4D97-AF65-F5344CB8AC3E}">
        <p14:creationId xmlns:p14="http://schemas.microsoft.com/office/powerpoint/2010/main" val="3035928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important information to consider when using the Compass API on Android. Firstly, the compass reading is inferred via accelerometer and magnetometer sensors. This is because Android devices currently do not support internal compass sensors. The Microsoft team infers the magnetic north reading with Google’s currently suggested method. On occasion, is readings are incorrect, the phones sensors will have to be recalibrated, which can be done using Google Maps (not a great user experience, I know). Finally, since the values are calculated, you may also want to perform value smoothing to exclude outliers. The Start method has an overload where you can specify the low pass filter setting.</a:t>
            </a:r>
          </a:p>
        </p:txBody>
      </p:sp>
      <p:sp>
        <p:nvSpPr>
          <p:cNvPr id="4" name="Slide Number Placeholder 3"/>
          <p:cNvSpPr>
            <a:spLocks noGrp="1"/>
          </p:cNvSpPr>
          <p:nvPr>
            <p:ph type="sldNum" sz="quarter" idx="10"/>
          </p:nvPr>
        </p:nvSpPr>
        <p:spPr/>
        <p:txBody>
          <a:bodyPr/>
          <a:lstStyle/>
          <a:p>
            <a:fld id="{48E30470-4814-4325-AAE5-68249EFF00EF}" type="slidenum">
              <a:rPr lang="en-US" smtClean="0"/>
              <a:t>49</a:t>
            </a:fld>
            <a:endParaRPr lang="en-US"/>
          </a:p>
        </p:txBody>
      </p:sp>
    </p:spTree>
    <p:extLst>
      <p:ext uri="{BB962C8B-B14F-4D97-AF65-F5344CB8AC3E}">
        <p14:creationId xmlns:p14="http://schemas.microsoft.com/office/powerpoint/2010/main" val="4083429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50</a:t>
            </a:fld>
            <a:endParaRPr lang="en-US"/>
          </a:p>
        </p:txBody>
      </p:sp>
    </p:spTree>
    <p:extLst>
      <p:ext uri="{BB962C8B-B14F-4D97-AF65-F5344CB8AC3E}">
        <p14:creationId xmlns:p14="http://schemas.microsoft.com/office/powerpoint/2010/main" val="248997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51</a:t>
            </a:fld>
            <a:endParaRPr lang="en-US"/>
          </a:p>
        </p:txBody>
      </p:sp>
    </p:spTree>
    <p:extLst>
      <p:ext uri="{BB962C8B-B14F-4D97-AF65-F5344CB8AC3E}">
        <p14:creationId xmlns:p14="http://schemas.microsoft.com/office/powerpoint/2010/main" val="508143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API available through </a:t>
            </a:r>
            <a:r>
              <a:rPr lang="en-US" dirty="0" err="1"/>
              <a:t>Xamarin.Essentials</a:t>
            </a:r>
            <a:r>
              <a:rPr lang="en-US" dirty="0"/>
              <a:t> is the Connectivity API. This API makes available two properties: </a:t>
            </a:r>
            <a:r>
              <a:rPr lang="en-US" dirty="0" err="1"/>
              <a:t>NetworkAccess</a:t>
            </a:r>
            <a:r>
              <a:rPr lang="en-US" dirty="0"/>
              <a:t> and </a:t>
            </a:r>
            <a:r>
              <a:rPr lang="en-US" dirty="0" err="1"/>
              <a:t>ConnectionProfile</a:t>
            </a:r>
            <a:r>
              <a:rPr lang="en-US" dirty="0"/>
              <a:t>. Using the </a:t>
            </a:r>
            <a:r>
              <a:rPr lang="en-US" dirty="0" err="1"/>
              <a:t>NetworkAccess</a:t>
            </a:r>
            <a:r>
              <a:rPr lang="en-US" dirty="0"/>
              <a:t> property, we are able to determine the current state of the devices internet connection (we will discuss the possible states in the next slide). The </a:t>
            </a:r>
            <a:r>
              <a:rPr lang="en-US" dirty="0" err="1"/>
              <a:t>ConnectionProfiles</a:t>
            </a:r>
            <a:r>
              <a:rPr lang="en-US" dirty="0"/>
              <a:t> can give you an idea of where the connection is coming from. An event that is available to us is </a:t>
            </a:r>
            <a:r>
              <a:rPr lang="en-US" dirty="0" err="1"/>
              <a:t>ConnectivityChanged</a:t>
            </a:r>
            <a:r>
              <a:rPr lang="en-US" dirty="0"/>
              <a:t>, which we can use to determine when the connectivity state of the device has changed.</a:t>
            </a:r>
          </a:p>
        </p:txBody>
      </p:sp>
      <p:sp>
        <p:nvSpPr>
          <p:cNvPr id="4" name="Slide Number Placeholder 3"/>
          <p:cNvSpPr>
            <a:spLocks noGrp="1"/>
          </p:cNvSpPr>
          <p:nvPr>
            <p:ph type="sldNum" sz="quarter" idx="10"/>
          </p:nvPr>
        </p:nvSpPr>
        <p:spPr/>
        <p:txBody>
          <a:bodyPr/>
          <a:lstStyle/>
          <a:p>
            <a:fld id="{48E30470-4814-4325-AAE5-68249EFF00EF}" type="slidenum">
              <a:rPr lang="en-US" smtClean="0"/>
              <a:t>53</a:t>
            </a:fld>
            <a:endParaRPr lang="en-US"/>
          </a:p>
        </p:txBody>
      </p:sp>
    </p:spTree>
    <p:extLst>
      <p:ext uri="{BB962C8B-B14F-4D97-AF65-F5344CB8AC3E}">
        <p14:creationId xmlns:p14="http://schemas.microsoft.com/office/powerpoint/2010/main" val="4074491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NetworkAccess</a:t>
            </a:r>
            <a:r>
              <a:rPr lang="en-US" dirty="0"/>
              <a:t> property, we can determine the current state of the internet connection. Unknown means that the internet state cannot be determined by the API. None means that there is no form of internet connection. Local means that you have local access only. </a:t>
            </a:r>
            <a:r>
              <a:rPr lang="en-US" dirty="0" err="1"/>
              <a:t>ConstrainedInternet</a:t>
            </a:r>
            <a:r>
              <a:rPr lang="en-US" dirty="0"/>
              <a:t> access means that internet may be available, but you need to pass in some sort of credentials to access it. Internet means that we currently have an internet connection. Note, the documentation does mention that being connected to </a:t>
            </a:r>
            <a:r>
              <a:rPr lang="en-US" dirty="0" err="1"/>
              <a:t>WiFi</a:t>
            </a:r>
            <a:r>
              <a:rPr lang="en-US" dirty="0"/>
              <a:t> with no internet access can return false positives for internet access.</a:t>
            </a:r>
          </a:p>
        </p:txBody>
      </p:sp>
      <p:sp>
        <p:nvSpPr>
          <p:cNvPr id="4" name="Slide Number Placeholder 3"/>
          <p:cNvSpPr>
            <a:spLocks noGrp="1"/>
          </p:cNvSpPr>
          <p:nvPr>
            <p:ph type="sldNum" sz="quarter" idx="10"/>
          </p:nvPr>
        </p:nvSpPr>
        <p:spPr/>
        <p:txBody>
          <a:bodyPr/>
          <a:lstStyle/>
          <a:p>
            <a:fld id="{48E30470-4814-4325-AAE5-68249EFF00EF}" type="slidenum">
              <a:rPr lang="en-US" smtClean="0"/>
              <a:t>54</a:t>
            </a:fld>
            <a:endParaRPr lang="en-US"/>
          </a:p>
        </p:txBody>
      </p:sp>
    </p:spTree>
    <p:extLst>
      <p:ext uri="{BB962C8B-B14F-4D97-AF65-F5344CB8AC3E}">
        <p14:creationId xmlns:p14="http://schemas.microsoft.com/office/powerpoint/2010/main" val="1947723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ConnectionProfile</a:t>
            </a:r>
            <a:r>
              <a:rPr lang="en-US" dirty="0"/>
              <a:t> can be used to determine where our internet is actually coming from. Again, unknown means that the API cannot determine where the source of internet is. The remainder of the internet sources are pretty self </a:t>
            </a:r>
            <a:r>
              <a:rPr lang="en-US" dirty="0" err="1"/>
              <a:t>explainitory</a:t>
            </a:r>
            <a:r>
              <a:rPr lang="en-US"/>
              <a:t>.</a:t>
            </a:r>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55</a:t>
            </a:fld>
            <a:endParaRPr lang="en-US"/>
          </a:p>
        </p:txBody>
      </p:sp>
    </p:spTree>
    <p:extLst>
      <p:ext uri="{BB962C8B-B14F-4D97-AF65-F5344CB8AC3E}">
        <p14:creationId xmlns:p14="http://schemas.microsoft.com/office/powerpoint/2010/main" val="138480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56</a:t>
            </a:fld>
            <a:endParaRPr lang="en-US"/>
          </a:p>
        </p:txBody>
      </p:sp>
    </p:spTree>
    <p:extLst>
      <p:ext uri="{BB962C8B-B14F-4D97-AF65-F5344CB8AC3E}">
        <p14:creationId xmlns:p14="http://schemas.microsoft.com/office/powerpoint/2010/main" val="4007130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57</a:t>
            </a:fld>
            <a:endParaRPr lang="en-US"/>
          </a:p>
        </p:txBody>
      </p:sp>
    </p:spTree>
    <p:extLst>
      <p:ext uri="{BB962C8B-B14F-4D97-AF65-F5344CB8AC3E}">
        <p14:creationId xmlns:p14="http://schemas.microsoft.com/office/powerpoint/2010/main" val="3474938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we should note when using the </a:t>
            </a:r>
            <a:r>
              <a:rPr lang="en-US" dirty="0" err="1"/>
              <a:t>DeviceDisplay</a:t>
            </a:r>
            <a:r>
              <a:rPr lang="en-US" dirty="0"/>
              <a:t> API is that iOS can only access this API using the main thread. If the display information is not gathered on the main thread, then an exception will be thrown. If your usage falls outside of the main thread, make sure to retrieve the display information inside of a </a:t>
            </a:r>
            <a:r>
              <a:rPr lang="en-US" dirty="0" err="1"/>
              <a:t>MainThread.BeginInvokeOnMainThread</a:t>
            </a:r>
            <a:r>
              <a:rPr lang="en-US" dirty="0"/>
              <a:t> block of code.</a:t>
            </a:r>
          </a:p>
        </p:txBody>
      </p:sp>
      <p:sp>
        <p:nvSpPr>
          <p:cNvPr id="4" name="Slide Number Placeholder 3"/>
          <p:cNvSpPr>
            <a:spLocks noGrp="1"/>
          </p:cNvSpPr>
          <p:nvPr>
            <p:ph type="sldNum" sz="quarter" idx="10"/>
          </p:nvPr>
        </p:nvSpPr>
        <p:spPr/>
        <p:txBody>
          <a:bodyPr/>
          <a:lstStyle/>
          <a:p>
            <a:fld id="{48E30470-4814-4325-AAE5-68249EFF00EF}" type="slidenum">
              <a:rPr lang="en-US" smtClean="0"/>
              <a:t>59</a:t>
            </a:fld>
            <a:endParaRPr lang="en-US"/>
          </a:p>
        </p:txBody>
      </p:sp>
    </p:spTree>
    <p:extLst>
      <p:ext uri="{BB962C8B-B14F-4D97-AF65-F5344CB8AC3E}">
        <p14:creationId xmlns:p14="http://schemas.microsoft.com/office/powerpoint/2010/main" val="4120870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DeviceDisplay</a:t>
            </a:r>
            <a:r>
              <a:rPr lang="en-US" dirty="0"/>
              <a:t> API, two properties are made available to us: </a:t>
            </a:r>
            <a:r>
              <a:rPr lang="en-US" dirty="0" err="1"/>
              <a:t>MainDisplayInfo</a:t>
            </a:r>
            <a:r>
              <a:rPr lang="en-US" dirty="0"/>
              <a:t>, and </a:t>
            </a:r>
            <a:r>
              <a:rPr lang="en-US" dirty="0" err="1"/>
              <a:t>KeepScreenOn</a:t>
            </a:r>
            <a:r>
              <a:rPr lang="en-US" dirty="0"/>
              <a:t>. </a:t>
            </a:r>
            <a:r>
              <a:rPr lang="en-US" dirty="0" err="1"/>
              <a:t>MainDisplayInfo</a:t>
            </a:r>
            <a:r>
              <a:rPr lang="en-US" dirty="0"/>
              <a:t> holds majority of commonly used display information, which is generally useful when creating custom controls that need to resize depending on display size, or views that need to be altered depending on landscape or portrait orientations. </a:t>
            </a:r>
            <a:r>
              <a:rPr lang="en-US" dirty="0" err="1"/>
              <a:t>KeepScreenOn</a:t>
            </a:r>
            <a:r>
              <a:rPr lang="en-US" dirty="0"/>
              <a:t> allows us to place a screen lock on devices. Note, it is not common practice to place a </a:t>
            </a:r>
            <a:r>
              <a:rPr lang="en-US" dirty="0" err="1"/>
              <a:t>screenlock</a:t>
            </a:r>
            <a:r>
              <a:rPr lang="en-US" dirty="0"/>
              <a:t>, but at times can be required depending on the app you’re working on. For example ELD mandates require that the screen always be on, so this is a situation where the </a:t>
            </a:r>
            <a:r>
              <a:rPr lang="en-US" dirty="0" err="1"/>
              <a:t>screenlock</a:t>
            </a:r>
            <a:r>
              <a:rPr lang="en-US" dirty="0"/>
              <a:t> would be useful. The </a:t>
            </a:r>
            <a:r>
              <a:rPr lang="en-US" dirty="0" err="1"/>
              <a:t>MainDisplayInfoChanges</a:t>
            </a:r>
            <a:r>
              <a:rPr lang="en-US" dirty="0"/>
              <a:t> event is also available, which provides the </a:t>
            </a:r>
            <a:r>
              <a:rPr lang="en-US" dirty="0" err="1"/>
              <a:t>DisplayInfo</a:t>
            </a:r>
            <a:r>
              <a:rPr lang="en-US" dirty="0"/>
              <a:t> in the event arguments.</a:t>
            </a:r>
          </a:p>
        </p:txBody>
      </p:sp>
      <p:sp>
        <p:nvSpPr>
          <p:cNvPr id="4" name="Slide Number Placeholder 3"/>
          <p:cNvSpPr>
            <a:spLocks noGrp="1"/>
          </p:cNvSpPr>
          <p:nvPr>
            <p:ph type="sldNum" sz="quarter" idx="10"/>
          </p:nvPr>
        </p:nvSpPr>
        <p:spPr/>
        <p:txBody>
          <a:bodyPr/>
          <a:lstStyle/>
          <a:p>
            <a:fld id="{48E30470-4814-4325-AAE5-68249EFF00EF}" type="slidenum">
              <a:rPr lang="en-US" smtClean="0"/>
              <a:t>60</a:t>
            </a:fld>
            <a:endParaRPr lang="en-US"/>
          </a:p>
        </p:txBody>
      </p:sp>
    </p:spTree>
    <p:extLst>
      <p:ext uri="{BB962C8B-B14F-4D97-AF65-F5344CB8AC3E}">
        <p14:creationId xmlns:p14="http://schemas.microsoft.com/office/powerpoint/2010/main" val="286289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everyone in the room knows what the most basic </a:t>
            </a:r>
            <a:r>
              <a:rPr lang="en-US" dirty="0" err="1"/>
              <a:t>Xamarin.Forms</a:t>
            </a:r>
            <a:r>
              <a:rPr lang="en-US" dirty="0"/>
              <a:t> application looks like. So for anybody that’s new and would like to do some homework to learn, here is my recommendation on how to get started.</a:t>
            </a:r>
          </a:p>
        </p:txBody>
      </p:sp>
      <p:sp>
        <p:nvSpPr>
          <p:cNvPr id="4" name="Slide Number Placeholder 3"/>
          <p:cNvSpPr>
            <a:spLocks noGrp="1"/>
          </p:cNvSpPr>
          <p:nvPr>
            <p:ph type="sldNum" sz="quarter" idx="10"/>
          </p:nvPr>
        </p:nvSpPr>
        <p:spPr/>
        <p:txBody>
          <a:bodyPr/>
          <a:lstStyle/>
          <a:p>
            <a:fld id="{48E30470-4814-4325-AAE5-68249EFF00EF}" type="slidenum">
              <a:rPr lang="en-US" smtClean="0"/>
              <a:t>6</a:t>
            </a:fld>
            <a:endParaRPr lang="en-US"/>
          </a:p>
        </p:txBody>
      </p:sp>
    </p:spTree>
    <p:extLst>
      <p:ext uri="{BB962C8B-B14F-4D97-AF65-F5344CB8AC3E}">
        <p14:creationId xmlns:p14="http://schemas.microsoft.com/office/powerpoint/2010/main" val="3295511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model to be aware of when using the </a:t>
            </a:r>
            <a:r>
              <a:rPr lang="en-US" dirty="0" err="1"/>
              <a:t>DeviceDisplay</a:t>
            </a:r>
            <a:r>
              <a:rPr lang="en-US" dirty="0"/>
              <a:t> API is </a:t>
            </a:r>
            <a:r>
              <a:rPr lang="en-US" dirty="0" err="1"/>
              <a:t>DisplayInfo</a:t>
            </a:r>
            <a:r>
              <a:rPr lang="en-US" dirty="0"/>
              <a:t>. This model holds information for width, height, density, orientation, and rotation. Orientation can be unknown, portrait, or landscape. Rotation can be 0, 90, or 270. The Rotation is used to determine if the device is tilted to the right or left when in landscape. Portrait orientations rotation is 0.</a:t>
            </a:r>
          </a:p>
        </p:txBody>
      </p:sp>
      <p:sp>
        <p:nvSpPr>
          <p:cNvPr id="4" name="Slide Number Placeholder 3"/>
          <p:cNvSpPr>
            <a:spLocks noGrp="1"/>
          </p:cNvSpPr>
          <p:nvPr>
            <p:ph type="sldNum" sz="quarter" idx="10"/>
          </p:nvPr>
        </p:nvSpPr>
        <p:spPr/>
        <p:txBody>
          <a:bodyPr/>
          <a:lstStyle/>
          <a:p>
            <a:fld id="{48E30470-4814-4325-AAE5-68249EFF00EF}" type="slidenum">
              <a:rPr lang="en-US" smtClean="0"/>
              <a:t>61</a:t>
            </a:fld>
            <a:endParaRPr lang="en-US"/>
          </a:p>
        </p:txBody>
      </p:sp>
    </p:spTree>
    <p:extLst>
      <p:ext uri="{BB962C8B-B14F-4D97-AF65-F5344CB8AC3E}">
        <p14:creationId xmlns:p14="http://schemas.microsoft.com/office/powerpoint/2010/main" val="2519436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62</a:t>
            </a:fld>
            <a:endParaRPr lang="en-US"/>
          </a:p>
        </p:txBody>
      </p:sp>
    </p:spTree>
    <p:extLst>
      <p:ext uri="{BB962C8B-B14F-4D97-AF65-F5344CB8AC3E}">
        <p14:creationId xmlns:p14="http://schemas.microsoft.com/office/powerpoint/2010/main" val="3965862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63</a:t>
            </a:fld>
            <a:endParaRPr lang="en-US"/>
          </a:p>
        </p:txBody>
      </p:sp>
    </p:spTree>
    <p:extLst>
      <p:ext uri="{BB962C8B-B14F-4D97-AF65-F5344CB8AC3E}">
        <p14:creationId xmlns:p14="http://schemas.microsoft.com/office/powerpoint/2010/main" val="2085465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keep in mind when using the API with iOS is that the name information returned by the API is actually the hardware identifier. You will need to review Apple documentation to correlate the hardware identifier to a specific device.</a:t>
            </a:r>
          </a:p>
        </p:txBody>
      </p:sp>
      <p:sp>
        <p:nvSpPr>
          <p:cNvPr id="4" name="Slide Number Placeholder 3"/>
          <p:cNvSpPr>
            <a:spLocks noGrp="1"/>
          </p:cNvSpPr>
          <p:nvPr>
            <p:ph type="sldNum" sz="quarter" idx="10"/>
          </p:nvPr>
        </p:nvSpPr>
        <p:spPr/>
        <p:txBody>
          <a:bodyPr/>
          <a:lstStyle/>
          <a:p>
            <a:fld id="{48E30470-4814-4325-AAE5-68249EFF00EF}" type="slidenum">
              <a:rPr lang="en-US" smtClean="0"/>
              <a:t>65</a:t>
            </a:fld>
            <a:endParaRPr lang="en-US"/>
          </a:p>
        </p:txBody>
      </p:sp>
    </p:spTree>
    <p:extLst>
      <p:ext uri="{BB962C8B-B14F-4D97-AF65-F5344CB8AC3E}">
        <p14:creationId xmlns:p14="http://schemas.microsoft.com/office/powerpoint/2010/main" val="15382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DeviceInfo</a:t>
            </a:r>
            <a:r>
              <a:rPr lang="en-US" dirty="0"/>
              <a:t> API exposes a plethora of information about the device consuming your application. This API’s exposed properties include the following: Model, Manufacturer, Name, </a:t>
            </a:r>
            <a:r>
              <a:rPr lang="en-US" dirty="0" err="1"/>
              <a:t>VersionString</a:t>
            </a:r>
            <a:r>
              <a:rPr lang="en-US" dirty="0"/>
              <a:t>, Platform, Idiom, </a:t>
            </a:r>
            <a:r>
              <a:rPr lang="en-US" dirty="0" err="1"/>
              <a:t>DeviceType</a:t>
            </a:r>
            <a:r>
              <a:rPr lang="en-US" dirty="0"/>
              <a:t>. </a:t>
            </a:r>
          </a:p>
        </p:txBody>
      </p:sp>
      <p:sp>
        <p:nvSpPr>
          <p:cNvPr id="4" name="Slide Number Placeholder 3"/>
          <p:cNvSpPr>
            <a:spLocks noGrp="1"/>
          </p:cNvSpPr>
          <p:nvPr>
            <p:ph type="sldNum" sz="quarter" idx="10"/>
          </p:nvPr>
        </p:nvSpPr>
        <p:spPr/>
        <p:txBody>
          <a:bodyPr/>
          <a:lstStyle/>
          <a:p>
            <a:fld id="{48E30470-4814-4325-AAE5-68249EFF00EF}" type="slidenum">
              <a:rPr lang="en-US" smtClean="0"/>
              <a:t>66</a:t>
            </a:fld>
            <a:endParaRPr lang="en-US"/>
          </a:p>
        </p:txBody>
      </p:sp>
    </p:spTree>
    <p:extLst>
      <p:ext uri="{BB962C8B-B14F-4D97-AF65-F5344CB8AC3E}">
        <p14:creationId xmlns:p14="http://schemas.microsoft.com/office/powerpoint/2010/main" val="2203010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DevicePlatform</a:t>
            </a:r>
            <a:r>
              <a:rPr lang="en-US" dirty="0"/>
              <a:t> allows us to identify the operating system type of a device. </a:t>
            </a:r>
            <a:r>
              <a:rPr lang="en-US" dirty="0" err="1"/>
              <a:t>DevicePlatform</a:t>
            </a:r>
            <a:r>
              <a:rPr lang="en-US" dirty="0"/>
              <a:t> can either be iOS, Android, UWP, or Unknown.</a:t>
            </a:r>
          </a:p>
        </p:txBody>
      </p:sp>
      <p:sp>
        <p:nvSpPr>
          <p:cNvPr id="4" name="Slide Number Placeholder 3"/>
          <p:cNvSpPr>
            <a:spLocks noGrp="1"/>
          </p:cNvSpPr>
          <p:nvPr>
            <p:ph type="sldNum" sz="quarter" idx="10"/>
          </p:nvPr>
        </p:nvSpPr>
        <p:spPr/>
        <p:txBody>
          <a:bodyPr/>
          <a:lstStyle/>
          <a:p>
            <a:fld id="{48E30470-4814-4325-AAE5-68249EFF00EF}" type="slidenum">
              <a:rPr lang="en-US" smtClean="0"/>
              <a:t>67</a:t>
            </a:fld>
            <a:endParaRPr lang="en-US"/>
          </a:p>
        </p:txBody>
      </p:sp>
    </p:spTree>
    <p:extLst>
      <p:ext uri="{BB962C8B-B14F-4D97-AF65-F5344CB8AC3E}">
        <p14:creationId xmlns:p14="http://schemas.microsoft.com/office/powerpoint/2010/main" val="42841418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DeviceIdiom</a:t>
            </a:r>
            <a:r>
              <a:rPr lang="en-US" dirty="0"/>
              <a:t> allows us to identify the form factor of a device. The available device idioms are as follows: Phone, Tablet, Desktop, TV, Watch, and Unknown.</a:t>
            </a:r>
          </a:p>
        </p:txBody>
      </p:sp>
      <p:sp>
        <p:nvSpPr>
          <p:cNvPr id="4" name="Slide Number Placeholder 3"/>
          <p:cNvSpPr>
            <a:spLocks noGrp="1"/>
          </p:cNvSpPr>
          <p:nvPr>
            <p:ph type="sldNum" sz="quarter" idx="10"/>
          </p:nvPr>
        </p:nvSpPr>
        <p:spPr/>
        <p:txBody>
          <a:bodyPr/>
          <a:lstStyle/>
          <a:p>
            <a:fld id="{48E30470-4814-4325-AAE5-68249EFF00EF}" type="slidenum">
              <a:rPr lang="en-US" smtClean="0"/>
              <a:t>68</a:t>
            </a:fld>
            <a:endParaRPr lang="en-US"/>
          </a:p>
        </p:txBody>
      </p:sp>
    </p:spTree>
    <p:extLst>
      <p:ext uri="{BB962C8B-B14F-4D97-AF65-F5344CB8AC3E}">
        <p14:creationId xmlns:p14="http://schemas.microsoft.com/office/powerpoint/2010/main" val="1930898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DeviceType</a:t>
            </a:r>
            <a:r>
              <a:rPr lang="en-US" dirty="0"/>
              <a:t> allows you to identify if a device is physical or virtual. In some instances, virtual and physical devices do not behave in the same manner. For example, accessing the flashlight on a virtual device would cause an exception, since a virtual device does not have hardware, or simulations for the flashlight. This opens up the possibility for branching based on device type to expose different features if you expect the application to be used in a virtual environment.</a:t>
            </a:r>
          </a:p>
        </p:txBody>
      </p:sp>
      <p:sp>
        <p:nvSpPr>
          <p:cNvPr id="4" name="Slide Number Placeholder 3"/>
          <p:cNvSpPr>
            <a:spLocks noGrp="1"/>
          </p:cNvSpPr>
          <p:nvPr>
            <p:ph type="sldNum" sz="quarter" idx="10"/>
          </p:nvPr>
        </p:nvSpPr>
        <p:spPr/>
        <p:txBody>
          <a:bodyPr/>
          <a:lstStyle/>
          <a:p>
            <a:fld id="{48E30470-4814-4325-AAE5-68249EFF00EF}" type="slidenum">
              <a:rPr lang="en-US" smtClean="0"/>
              <a:t>69</a:t>
            </a:fld>
            <a:endParaRPr lang="en-US"/>
          </a:p>
        </p:txBody>
      </p:sp>
    </p:spTree>
    <p:extLst>
      <p:ext uri="{BB962C8B-B14F-4D97-AF65-F5344CB8AC3E}">
        <p14:creationId xmlns:p14="http://schemas.microsoft.com/office/powerpoint/2010/main" val="3969076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70</a:t>
            </a:fld>
            <a:endParaRPr lang="en-US"/>
          </a:p>
        </p:txBody>
      </p:sp>
    </p:spTree>
    <p:extLst>
      <p:ext uri="{BB962C8B-B14F-4D97-AF65-F5344CB8AC3E}">
        <p14:creationId xmlns:p14="http://schemas.microsoft.com/office/powerpoint/2010/main" val="711119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71</a:t>
            </a:fld>
            <a:endParaRPr lang="en-US"/>
          </a:p>
        </p:txBody>
      </p:sp>
    </p:spTree>
    <p:extLst>
      <p:ext uri="{BB962C8B-B14F-4D97-AF65-F5344CB8AC3E}">
        <p14:creationId xmlns:p14="http://schemas.microsoft.com/office/powerpoint/2010/main" val="420226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introduce Xamarin University, the absolute fundamentals that you should know are C# and HTML. C#, because development is done using .NET. HTML, because the front end uses HTML to build views. Ok, now since that is out of the way, Xamarin University. This is Microsoft’s learning tool for learning how to develop using Xamarin tools. The absolute BEST way to get started is to utilize these courses, and perform demo activities.</a:t>
            </a:r>
          </a:p>
        </p:txBody>
      </p:sp>
      <p:sp>
        <p:nvSpPr>
          <p:cNvPr id="4" name="Slide Number Placeholder 3"/>
          <p:cNvSpPr>
            <a:spLocks noGrp="1"/>
          </p:cNvSpPr>
          <p:nvPr>
            <p:ph type="sldNum" sz="quarter" idx="10"/>
          </p:nvPr>
        </p:nvSpPr>
        <p:spPr/>
        <p:txBody>
          <a:bodyPr/>
          <a:lstStyle/>
          <a:p>
            <a:fld id="{48E30470-4814-4325-AAE5-68249EFF00EF}" type="slidenum">
              <a:rPr lang="en-US" smtClean="0"/>
              <a:t>7</a:t>
            </a:fld>
            <a:endParaRPr lang="en-US"/>
          </a:p>
        </p:txBody>
      </p:sp>
    </p:spTree>
    <p:extLst>
      <p:ext uri="{BB962C8B-B14F-4D97-AF65-F5344CB8AC3E}">
        <p14:creationId xmlns:p14="http://schemas.microsoft.com/office/powerpoint/2010/main" val="29244553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API itself, there is only one method with a few different overloads. This method is </a:t>
            </a:r>
            <a:r>
              <a:rPr lang="en-US" dirty="0" err="1"/>
              <a:t>ComposeAsync</a:t>
            </a:r>
            <a:r>
              <a:rPr lang="en-US" dirty="0"/>
              <a:t>. What this does is creates our email, and uses the default email application of the device to create the email to be sent.</a:t>
            </a:r>
          </a:p>
        </p:txBody>
      </p:sp>
      <p:sp>
        <p:nvSpPr>
          <p:cNvPr id="4" name="Slide Number Placeholder 3"/>
          <p:cNvSpPr>
            <a:spLocks noGrp="1"/>
          </p:cNvSpPr>
          <p:nvPr>
            <p:ph type="sldNum" sz="quarter" idx="10"/>
          </p:nvPr>
        </p:nvSpPr>
        <p:spPr/>
        <p:txBody>
          <a:bodyPr/>
          <a:lstStyle/>
          <a:p>
            <a:fld id="{48E30470-4814-4325-AAE5-68249EFF00EF}" type="slidenum">
              <a:rPr lang="en-US" smtClean="0"/>
              <a:t>73</a:t>
            </a:fld>
            <a:endParaRPr lang="en-US"/>
          </a:p>
        </p:txBody>
      </p:sp>
    </p:spTree>
    <p:extLst>
      <p:ext uri="{BB962C8B-B14F-4D97-AF65-F5344CB8AC3E}">
        <p14:creationId xmlns:p14="http://schemas.microsoft.com/office/powerpoint/2010/main" val="23331067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you should be aware of when using the Email API is the </a:t>
            </a:r>
            <a:r>
              <a:rPr lang="en-US" dirty="0" err="1"/>
              <a:t>EmailBodyFormat</a:t>
            </a:r>
            <a:r>
              <a:rPr lang="en-US" dirty="0"/>
              <a:t> </a:t>
            </a:r>
            <a:r>
              <a:rPr lang="en-US" dirty="0" err="1"/>
              <a:t>enum</a:t>
            </a:r>
            <a:r>
              <a:rPr lang="en-US" dirty="0"/>
              <a:t>. There are two types of email bodies available: </a:t>
            </a:r>
            <a:r>
              <a:rPr lang="en-US" dirty="0" err="1"/>
              <a:t>PlainText</a:t>
            </a:r>
            <a:r>
              <a:rPr lang="en-US" dirty="0"/>
              <a:t>, and Html. Note, on Android, not all email clients support Html email body composition. There is also no way for us to detect this at launch (after all, behind the scenes we are just making an intent). Microsoft suggests that you use </a:t>
            </a:r>
            <a:r>
              <a:rPr lang="en-US" dirty="0" err="1"/>
              <a:t>PlainText</a:t>
            </a:r>
            <a:r>
              <a:rPr lang="en-US" dirty="0"/>
              <a:t> for all body compositions on Android.</a:t>
            </a:r>
          </a:p>
        </p:txBody>
      </p:sp>
      <p:sp>
        <p:nvSpPr>
          <p:cNvPr id="4" name="Slide Number Placeholder 3"/>
          <p:cNvSpPr>
            <a:spLocks noGrp="1"/>
          </p:cNvSpPr>
          <p:nvPr>
            <p:ph type="sldNum" sz="quarter" idx="10"/>
          </p:nvPr>
        </p:nvSpPr>
        <p:spPr/>
        <p:txBody>
          <a:bodyPr/>
          <a:lstStyle/>
          <a:p>
            <a:fld id="{48E30470-4814-4325-AAE5-68249EFF00EF}" type="slidenum">
              <a:rPr lang="en-US" smtClean="0"/>
              <a:t>74</a:t>
            </a:fld>
            <a:endParaRPr lang="en-US"/>
          </a:p>
        </p:txBody>
      </p:sp>
    </p:spTree>
    <p:extLst>
      <p:ext uri="{BB962C8B-B14F-4D97-AF65-F5344CB8AC3E}">
        <p14:creationId xmlns:p14="http://schemas.microsoft.com/office/powerpoint/2010/main" val="857389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have the </a:t>
            </a:r>
            <a:r>
              <a:rPr lang="en-US" dirty="0" err="1"/>
              <a:t>EmailMessage</a:t>
            </a:r>
            <a:r>
              <a:rPr lang="en-US" dirty="0"/>
              <a:t> object. This is what is going to be used to populate information of our email. Properties include: Subject, Body, </a:t>
            </a:r>
            <a:r>
              <a:rPr lang="en-US" dirty="0" err="1"/>
              <a:t>BodyFormat</a:t>
            </a:r>
            <a:r>
              <a:rPr lang="en-US" dirty="0"/>
              <a:t>, To, Cc, and Bcc.</a:t>
            </a:r>
          </a:p>
        </p:txBody>
      </p:sp>
      <p:sp>
        <p:nvSpPr>
          <p:cNvPr id="4" name="Slide Number Placeholder 3"/>
          <p:cNvSpPr>
            <a:spLocks noGrp="1"/>
          </p:cNvSpPr>
          <p:nvPr>
            <p:ph type="sldNum" sz="quarter" idx="10"/>
          </p:nvPr>
        </p:nvSpPr>
        <p:spPr/>
        <p:txBody>
          <a:bodyPr/>
          <a:lstStyle/>
          <a:p>
            <a:fld id="{48E30470-4814-4325-AAE5-68249EFF00EF}" type="slidenum">
              <a:rPr lang="en-US" smtClean="0"/>
              <a:t>75</a:t>
            </a:fld>
            <a:endParaRPr lang="en-US"/>
          </a:p>
        </p:txBody>
      </p:sp>
    </p:spTree>
    <p:extLst>
      <p:ext uri="{BB962C8B-B14F-4D97-AF65-F5344CB8AC3E}">
        <p14:creationId xmlns:p14="http://schemas.microsoft.com/office/powerpoint/2010/main" val="3515068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76</a:t>
            </a:fld>
            <a:endParaRPr lang="en-US"/>
          </a:p>
        </p:txBody>
      </p:sp>
    </p:spTree>
    <p:extLst>
      <p:ext uri="{BB962C8B-B14F-4D97-AF65-F5344CB8AC3E}">
        <p14:creationId xmlns:p14="http://schemas.microsoft.com/office/powerpoint/2010/main" val="9429207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77</a:t>
            </a:fld>
            <a:endParaRPr lang="en-US"/>
          </a:p>
        </p:txBody>
      </p:sp>
    </p:spTree>
    <p:extLst>
      <p:ext uri="{BB962C8B-B14F-4D97-AF65-F5344CB8AC3E}">
        <p14:creationId xmlns:p14="http://schemas.microsoft.com/office/powerpoint/2010/main" val="3202042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Xamarin.Essentials</a:t>
            </a:r>
            <a:r>
              <a:rPr lang="en-US" dirty="0"/>
              <a:t>, another sensor that we have access to is the Gyroscope. The Gyroscope API is VERY similar to the Accelerometer API. With the Gyroscope, we have a single property made available: </a:t>
            </a:r>
            <a:r>
              <a:rPr lang="en-US" dirty="0" err="1"/>
              <a:t>isMonitoring</a:t>
            </a:r>
            <a:r>
              <a:rPr lang="en-US" dirty="0"/>
              <a:t>, which tells us if we have called Start on the gyroscope. As for methods, we have two available: Start, and Stop. They do exactly what you would expect; start the gyroscope reading, and stop the gyroscope reading. We also have a </a:t>
            </a:r>
            <a:r>
              <a:rPr lang="en-US" dirty="0" err="1"/>
              <a:t>ReadingChanged</a:t>
            </a:r>
            <a:r>
              <a:rPr lang="en-US" dirty="0"/>
              <a:t> event available for subscription. This provides us with </a:t>
            </a:r>
            <a:r>
              <a:rPr lang="en-US" dirty="0" err="1"/>
              <a:t>GyroscopeChangedEventArgs</a:t>
            </a:r>
            <a:r>
              <a:rPr lang="en-US" dirty="0"/>
              <a:t>, which we can use to gather the X, Y, and Z angular velocities.</a:t>
            </a:r>
          </a:p>
        </p:txBody>
      </p:sp>
      <p:sp>
        <p:nvSpPr>
          <p:cNvPr id="4" name="Slide Number Placeholder 3"/>
          <p:cNvSpPr>
            <a:spLocks noGrp="1"/>
          </p:cNvSpPr>
          <p:nvPr>
            <p:ph type="sldNum" sz="quarter" idx="10"/>
          </p:nvPr>
        </p:nvSpPr>
        <p:spPr/>
        <p:txBody>
          <a:bodyPr/>
          <a:lstStyle/>
          <a:p>
            <a:fld id="{48E30470-4814-4325-AAE5-68249EFF00EF}" type="slidenum">
              <a:rPr lang="en-US" smtClean="0"/>
              <a:t>79</a:t>
            </a:fld>
            <a:endParaRPr lang="en-US"/>
          </a:p>
        </p:txBody>
      </p:sp>
    </p:spTree>
    <p:extLst>
      <p:ext uri="{BB962C8B-B14F-4D97-AF65-F5344CB8AC3E}">
        <p14:creationId xmlns:p14="http://schemas.microsoft.com/office/powerpoint/2010/main" val="26024081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80</a:t>
            </a:fld>
            <a:endParaRPr lang="en-US"/>
          </a:p>
        </p:txBody>
      </p:sp>
    </p:spTree>
    <p:extLst>
      <p:ext uri="{BB962C8B-B14F-4D97-AF65-F5344CB8AC3E}">
        <p14:creationId xmlns:p14="http://schemas.microsoft.com/office/powerpoint/2010/main" val="1977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thinking to yourself, what is the difference in gyroscopes and accelerometers? Overall, the difference is the ability to sense rotation. A gyroscope can sense rotation, and an accelerometer cannot. Therefore, a gyroscope has applications in aircraft, where the accelerometer does not.</a:t>
            </a:r>
          </a:p>
        </p:txBody>
      </p:sp>
      <p:sp>
        <p:nvSpPr>
          <p:cNvPr id="4" name="Slide Number Placeholder 3"/>
          <p:cNvSpPr>
            <a:spLocks noGrp="1"/>
          </p:cNvSpPr>
          <p:nvPr>
            <p:ph type="sldNum" sz="quarter" idx="10"/>
          </p:nvPr>
        </p:nvSpPr>
        <p:spPr/>
        <p:txBody>
          <a:bodyPr/>
          <a:lstStyle/>
          <a:p>
            <a:fld id="{48E30470-4814-4325-AAE5-68249EFF00EF}" type="slidenum">
              <a:rPr lang="en-US" smtClean="0"/>
              <a:t>81</a:t>
            </a:fld>
            <a:endParaRPr lang="en-US"/>
          </a:p>
        </p:txBody>
      </p:sp>
    </p:spTree>
    <p:extLst>
      <p:ext uri="{BB962C8B-B14F-4D97-AF65-F5344CB8AC3E}">
        <p14:creationId xmlns:p14="http://schemas.microsoft.com/office/powerpoint/2010/main" val="10403113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82</a:t>
            </a:fld>
            <a:endParaRPr lang="en-US"/>
          </a:p>
        </p:txBody>
      </p:sp>
    </p:spTree>
    <p:extLst>
      <p:ext uri="{BB962C8B-B14F-4D97-AF65-F5344CB8AC3E}">
        <p14:creationId xmlns:p14="http://schemas.microsoft.com/office/powerpoint/2010/main" val="20529217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the Vibrate API on android, you will need to add the Vibrate permission to the </a:t>
            </a:r>
            <a:r>
              <a:rPr lang="en-US" dirty="0" err="1"/>
              <a:t>AssemblyInfo.cs</a:t>
            </a:r>
            <a:r>
              <a:rPr lang="en-US" dirty="0"/>
              <a:t> file.</a:t>
            </a:r>
          </a:p>
        </p:txBody>
      </p:sp>
      <p:sp>
        <p:nvSpPr>
          <p:cNvPr id="4" name="Slide Number Placeholder 3"/>
          <p:cNvSpPr>
            <a:spLocks noGrp="1"/>
          </p:cNvSpPr>
          <p:nvPr>
            <p:ph type="sldNum" sz="quarter" idx="10"/>
          </p:nvPr>
        </p:nvSpPr>
        <p:spPr/>
        <p:txBody>
          <a:bodyPr/>
          <a:lstStyle/>
          <a:p>
            <a:fld id="{48E30470-4814-4325-AAE5-68249EFF00EF}" type="slidenum">
              <a:rPr lang="en-US" smtClean="0"/>
              <a:t>84</a:t>
            </a:fld>
            <a:endParaRPr lang="en-US"/>
          </a:p>
        </p:txBody>
      </p:sp>
    </p:spTree>
    <p:extLst>
      <p:ext uri="{BB962C8B-B14F-4D97-AF65-F5344CB8AC3E}">
        <p14:creationId xmlns:p14="http://schemas.microsoft.com/office/powerpoint/2010/main" val="61744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of attack to learn Xamarin is using the certification track on Xamarin University. This outline concepts that you should know as a professional, and as a developer of the technology. The tiers of the certifications follow that pattern of Professional and Developer. This is what I used to get my hands dirty in the technology, and I cannot recommend it enough if you are serious about becoming a capable Xamarin developer.</a:t>
            </a:r>
          </a:p>
        </p:txBody>
      </p:sp>
      <p:sp>
        <p:nvSpPr>
          <p:cNvPr id="4" name="Slide Number Placeholder 3"/>
          <p:cNvSpPr>
            <a:spLocks noGrp="1"/>
          </p:cNvSpPr>
          <p:nvPr>
            <p:ph type="sldNum" sz="quarter" idx="10"/>
          </p:nvPr>
        </p:nvSpPr>
        <p:spPr/>
        <p:txBody>
          <a:bodyPr/>
          <a:lstStyle/>
          <a:p>
            <a:fld id="{48E30470-4814-4325-AAE5-68249EFF00EF}" type="slidenum">
              <a:rPr lang="en-US" smtClean="0"/>
              <a:t>8</a:t>
            </a:fld>
            <a:endParaRPr lang="en-US"/>
          </a:p>
        </p:txBody>
      </p:sp>
    </p:spTree>
    <p:extLst>
      <p:ext uri="{BB962C8B-B14F-4D97-AF65-F5344CB8AC3E}">
        <p14:creationId xmlns:p14="http://schemas.microsoft.com/office/powerpoint/2010/main" val="3761839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to note some iOS specifics for the Vibration API. First, iOS does not allow you to set custom vibration times. iOS is heavily focused on platform consistency, so the only amount of vibration time available is 500 </a:t>
            </a:r>
            <a:r>
              <a:rPr lang="en-US" dirty="0" err="1"/>
              <a:t>ms.</a:t>
            </a:r>
            <a:r>
              <a:rPr lang="en-US" dirty="0"/>
              <a:t> Second, vibration cancellations are not allowed (again, for consistency). Finally, vibrations cannot be forced, they are only available when the phone’s “Vibrate on ring” is set.</a:t>
            </a:r>
          </a:p>
        </p:txBody>
      </p:sp>
      <p:sp>
        <p:nvSpPr>
          <p:cNvPr id="4" name="Slide Number Placeholder 3"/>
          <p:cNvSpPr>
            <a:spLocks noGrp="1"/>
          </p:cNvSpPr>
          <p:nvPr>
            <p:ph type="sldNum" sz="quarter" idx="10"/>
          </p:nvPr>
        </p:nvSpPr>
        <p:spPr/>
        <p:txBody>
          <a:bodyPr/>
          <a:lstStyle/>
          <a:p>
            <a:fld id="{48E30470-4814-4325-AAE5-68249EFF00EF}" type="slidenum">
              <a:rPr lang="en-US" smtClean="0"/>
              <a:t>85</a:t>
            </a:fld>
            <a:endParaRPr lang="en-US"/>
          </a:p>
        </p:txBody>
      </p:sp>
    </p:spTree>
    <p:extLst>
      <p:ext uri="{BB962C8B-B14F-4D97-AF65-F5344CB8AC3E}">
        <p14:creationId xmlns:p14="http://schemas.microsoft.com/office/powerpoint/2010/main" val="1622820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available methods for vibration are pretty sparse. The is Vibrate, some overloads for Vibrate, and Cancel. If you would like consistency between your android and iOS applications, I suggest you only use Vibrate, as the overloads and Cancel are not available on iOS.</a:t>
            </a:r>
          </a:p>
        </p:txBody>
      </p:sp>
      <p:sp>
        <p:nvSpPr>
          <p:cNvPr id="4" name="Slide Number Placeholder 3"/>
          <p:cNvSpPr>
            <a:spLocks noGrp="1"/>
          </p:cNvSpPr>
          <p:nvPr>
            <p:ph type="sldNum" sz="quarter" idx="10"/>
          </p:nvPr>
        </p:nvSpPr>
        <p:spPr/>
        <p:txBody>
          <a:bodyPr/>
          <a:lstStyle/>
          <a:p>
            <a:fld id="{48E30470-4814-4325-AAE5-68249EFF00EF}" type="slidenum">
              <a:rPr lang="en-US" smtClean="0"/>
              <a:t>86</a:t>
            </a:fld>
            <a:endParaRPr lang="en-US"/>
          </a:p>
        </p:txBody>
      </p:sp>
    </p:spTree>
    <p:extLst>
      <p:ext uri="{BB962C8B-B14F-4D97-AF65-F5344CB8AC3E}">
        <p14:creationId xmlns:p14="http://schemas.microsoft.com/office/powerpoint/2010/main" val="26599498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87</a:t>
            </a:fld>
            <a:endParaRPr lang="en-US"/>
          </a:p>
        </p:txBody>
      </p:sp>
    </p:spTree>
    <p:extLst>
      <p:ext uri="{BB962C8B-B14F-4D97-AF65-F5344CB8AC3E}">
        <p14:creationId xmlns:p14="http://schemas.microsoft.com/office/powerpoint/2010/main" val="5560383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88</a:t>
            </a:fld>
            <a:endParaRPr lang="en-US"/>
          </a:p>
        </p:txBody>
      </p:sp>
    </p:spTree>
    <p:extLst>
      <p:ext uri="{BB962C8B-B14F-4D97-AF65-F5344CB8AC3E}">
        <p14:creationId xmlns:p14="http://schemas.microsoft.com/office/powerpoint/2010/main" val="2608242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itself is pretty simple. It just contains a series of </a:t>
            </a:r>
            <a:r>
              <a:rPr lang="en-US" dirty="0" err="1"/>
              <a:t>OpenAsync</a:t>
            </a:r>
            <a:r>
              <a:rPr lang="en-US" dirty="0"/>
              <a:t> overloads. Note that if you do not specify a </a:t>
            </a:r>
            <a:r>
              <a:rPr lang="en-US" dirty="0" err="1"/>
              <a:t>BrowserLaunchMode</a:t>
            </a:r>
            <a:r>
              <a:rPr lang="en-US" dirty="0"/>
              <a:t>, by default the browser will open in your currently running application.</a:t>
            </a:r>
          </a:p>
        </p:txBody>
      </p:sp>
      <p:sp>
        <p:nvSpPr>
          <p:cNvPr id="4" name="Slide Number Placeholder 3"/>
          <p:cNvSpPr>
            <a:spLocks noGrp="1"/>
          </p:cNvSpPr>
          <p:nvPr>
            <p:ph type="sldNum" sz="quarter" idx="10"/>
          </p:nvPr>
        </p:nvSpPr>
        <p:spPr/>
        <p:txBody>
          <a:bodyPr/>
          <a:lstStyle/>
          <a:p>
            <a:fld id="{48E30470-4814-4325-AAE5-68249EFF00EF}" type="slidenum">
              <a:rPr lang="en-US" smtClean="0"/>
              <a:t>90</a:t>
            </a:fld>
            <a:endParaRPr lang="en-US"/>
          </a:p>
        </p:txBody>
      </p:sp>
    </p:spTree>
    <p:extLst>
      <p:ext uri="{BB962C8B-B14F-4D97-AF65-F5344CB8AC3E}">
        <p14:creationId xmlns:p14="http://schemas.microsoft.com/office/powerpoint/2010/main" val="812099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is important to note is the </a:t>
            </a:r>
            <a:r>
              <a:rPr lang="en-US" dirty="0" err="1"/>
              <a:t>BrowserLaunchMode</a:t>
            </a:r>
            <a:r>
              <a:rPr lang="en-US" dirty="0"/>
              <a:t> </a:t>
            </a:r>
            <a:r>
              <a:rPr lang="en-US" dirty="0" err="1"/>
              <a:t>enum</a:t>
            </a:r>
            <a:r>
              <a:rPr lang="en-US" dirty="0"/>
              <a:t>. This </a:t>
            </a:r>
            <a:r>
              <a:rPr lang="en-US" dirty="0" err="1"/>
              <a:t>enum</a:t>
            </a:r>
            <a:r>
              <a:rPr lang="en-US" dirty="0"/>
              <a:t> has two available values: </a:t>
            </a:r>
            <a:r>
              <a:rPr lang="en-US" dirty="0" err="1"/>
              <a:t>SystemPreferred</a:t>
            </a:r>
            <a:r>
              <a:rPr lang="en-US" dirty="0"/>
              <a:t>, and External. The </a:t>
            </a:r>
            <a:r>
              <a:rPr lang="en-US" dirty="0" err="1"/>
              <a:t>SystemPreferred</a:t>
            </a:r>
            <a:r>
              <a:rPr lang="en-US" dirty="0"/>
              <a:t> value is used to specify that you would like the browser to open inside of your running application. The External value is used to specify that you would like to launch the application in a browser external of the running application.</a:t>
            </a:r>
          </a:p>
        </p:txBody>
      </p:sp>
      <p:sp>
        <p:nvSpPr>
          <p:cNvPr id="4" name="Slide Number Placeholder 3"/>
          <p:cNvSpPr>
            <a:spLocks noGrp="1"/>
          </p:cNvSpPr>
          <p:nvPr>
            <p:ph type="sldNum" sz="quarter" idx="10"/>
          </p:nvPr>
        </p:nvSpPr>
        <p:spPr/>
        <p:txBody>
          <a:bodyPr/>
          <a:lstStyle/>
          <a:p>
            <a:fld id="{48E30470-4814-4325-AAE5-68249EFF00EF}" type="slidenum">
              <a:rPr lang="en-US" smtClean="0"/>
              <a:t>91</a:t>
            </a:fld>
            <a:endParaRPr lang="en-US"/>
          </a:p>
        </p:txBody>
      </p:sp>
    </p:spTree>
    <p:extLst>
      <p:ext uri="{BB962C8B-B14F-4D97-AF65-F5344CB8AC3E}">
        <p14:creationId xmlns:p14="http://schemas.microsoft.com/office/powerpoint/2010/main" val="3909296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92</a:t>
            </a:fld>
            <a:endParaRPr lang="en-US"/>
          </a:p>
        </p:txBody>
      </p:sp>
    </p:spTree>
    <p:extLst>
      <p:ext uri="{BB962C8B-B14F-4D97-AF65-F5344CB8AC3E}">
        <p14:creationId xmlns:p14="http://schemas.microsoft.com/office/powerpoint/2010/main" val="21704083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30470-4814-4325-AAE5-68249EFF00EF}" type="slidenum">
              <a:rPr lang="en-US" smtClean="0"/>
              <a:t>93</a:t>
            </a:fld>
            <a:endParaRPr lang="en-US"/>
          </a:p>
        </p:txBody>
      </p:sp>
    </p:spTree>
    <p:extLst>
      <p:ext uri="{BB962C8B-B14F-4D97-AF65-F5344CB8AC3E}">
        <p14:creationId xmlns:p14="http://schemas.microsoft.com/office/powerpoint/2010/main" val="357983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enough for Xamarin introduction. If anybody would like to know more on how I developed my Xamarin skillset, contact me at Shane.Foley@Neudesic.com. Now, lets get to the main purpose of this presentation, which is </a:t>
            </a:r>
            <a:r>
              <a:rPr lang="en-US" dirty="0" err="1"/>
              <a:t>Xamarin.Essentials</a:t>
            </a:r>
            <a:r>
              <a:rPr lang="en-US" dirty="0"/>
              <a:t>.</a:t>
            </a:r>
          </a:p>
        </p:txBody>
      </p:sp>
      <p:sp>
        <p:nvSpPr>
          <p:cNvPr id="4" name="Slide Number Placeholder 3"/>
          <p:cNvSpPr>
            <a:spLocks noGrp="1"/>
          </p:cNvSpPr>
          <p:nvPr>
            <p:ph type="sldNum" sz="quarter" idx="10"/>
          </p:nvPr>
        </p:nvSpPr>
        <p:spPr/>
        <p:txBody>
          <a:bodyPr/>
          <a:lstStyle/>
          <a:p>
            <a:fld id="{48E30470-4814-4325-AAE5-68249EFF00EF}" type="slidenum">
              <a:rPr lang="en-US" smtClean="0"/>
              <a:t>9</a:t>
            </a:fld>
            <a:endParaRPr lang="en-US"/>
          </a:p>
        </p:txBody>
      </p:sp>
    </p:spTree>
    <p:extLst>
      <p:ext uri="{BB962C8B-B14F-4D97-AF65-F5344CB8AC3E}">
        <p14:creationId xmlns:p14="http://schemas.microsoft.com/office/powerpoint/2010/main" val="2296097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we have all been asking ourselves, “What is </a:t>
            </a:r>
            <a:r>
              <a:rPr lang="en-US" dirty="0" err="1"/>
              <a:t>Xamarin.Essentials</a:t>
            </a:r>
            <a:r>
              <a:rPr lang="en-US" dirty="0"/>
              <a:t>?”</a:t>
            </a:r>
          </a:p>
        </p:txBody>
      </p:sp>
      <p:sp>
        <p:nvSpPr>
          <p:cNvPr id="4" name="Slide Number Placeholder 3"/>
          <p:cNvSpPr>
            <a:spLocks noGrp="1"/>
          </p:cNvSpPr>
          <p:nvPr>
            <p:ph type="sldNum" sz="quarter" idx="10"/>
          </p:nvPr>
        </p:nvSpPr>
        <p:spPr/>
        <p:txBody>
          <a:bodyPr/>
          <a:lstStyle/>
          <a:p>
            <a:fld id="{48E30470-4814-4325-AAE5-68249EFF00EF}" type="slidenum">
              <a:rPr lang="en-US" smtClean="0"/>
              <a:t>10</a:t>
            </a:fld>
            <a:endParaRPr lang="en-US"/>
          </a:p>
        </p:txBody>
      </p:sp>
    </p:spTree>
    <p:extLst>
      <p:ext uri="{BB962C8B-B14F-4D97-AF65-F5344CB8AC3E}">
        <p14:creationId xmlns:p14="http://schemas.microsoft.com/office/powerpoint/2010/main" val="102303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7170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8459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5103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1916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9143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4400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3300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7695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424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570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715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00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933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1187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2446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209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4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1/7/2019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4649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medium.com/make-school/5-iphone-apps-that-use-the-gyro-accelerometer-in-an-interesting-way-33f5814ac84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7025-3D7E-4F22-9483-3022EB8B9BFA}"/>
              </a:ext>
            </a:extLst>
          </p:cNvPr>
          <p:cNvSpPr>
            <a:spLocks noGrp="1"/>
          </p:cNvSpPr>
          <p:nvPr>
            <p:ph type="title"/>
          </p:nvPr>
        </p:nvSpPr>
        <p:spPr/>
        <p:txBody>
          <a:bodyPr/>
          <a:lstStyle/>
          <a:p>
            <a:r>
              <a:rPr lang="en-US" dirty="0"/>
              <a:t>Your Presenter</a:t>
            </a:r>
          </a:p>
        </p:txBody>
      </p:sp>
      <p:sp>
        <p:nvSpPr>
          <p:cNvPr id="4" name="Oval 3">
            <a:extLst>
              <a:ext uri="{FF2B5EF4-FFF2-40B4-BE49-F238E27FC236}">
                <a16:creationId xmlns:a16="http://schemas.microsoft.com/office/drawing/2014/main" id="{CFCD3BFD-93EC-435F-83AB-DA0D71EDB351}"/>
              </a:ext>
            </a:extLst>
          </p:cNvPr>
          <p:cNvSpPr/>
          <p:nvPr/>
        </p:nvSpPr>
        <p:spPr>
          <a:xfrm>
            <a:off x="1419500" y="1732085"/>
            <a:ext cx="2664069" cy="2497015"/>
          </a:xfrm>
          <a:prstGeom prst="ellipse">
            <a:avLst/>
          </a:prstGeom>
          <a:solidFill>
            <a:srgbClr val="F9F9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858EEA-6E2C-47C6-A694-90B06D8C3CCF}"/>
              </a:ext>
            </a:extLst>
          </p:cNvPr>
          <p:cNvPicPr>
            <a:picLocks noChangeAspect="1"/>
          </p:cNvPicPr>
          <p:nvPr/>
        </p:nvPicPr>
        <p:blipFill>
          <a:blip r:embed="rId2"/>
          <a:stretch>
            <a:fillRect/>
          </a:stretch>
        </p:blipFill>
        <p:spPr>
          <a:xfrm>
            <a:off x="0" y="-934389"/>
            <a:ext cx="12192000" cy="7792389"/>
          </a:xfrm>
          <a:prstGeom prst="rect">
            <a:avLst/>
          </a:prstGeom>
        </p:spPr>
      </p:pic>
    </p:spTree>
    <p:extLst>
      <p:ext uri="{BB962C8B-B14F-4D97-AF65-F5344CB8AC3E}">
        <p14:creationId xmlns:p14="http://schemas.microsoft.com/office/powerpoint/2010/main" val="2055578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7AD9-B739-4BD0-8564-63D1BA2F2331}"/>
              </a:ext>
            </a:extLst>
          </p:cNvPr>
          <p:cNvSpPr>
            <a:spLocks noGrp="1"/>
          </p:cNvSpPr>
          <p:nvPr>
            <p:ph type="title"/>
          </p:nvPr>
        </p:nvSpPr>
        <p:spPr/>
        <p:txBody>
          <a:bodyPr/>
          <a:lstStyle/>
          <a:p>
            <a:r>
              <a:rPr lang="en-US" dirty="0"/>
              <a:t>What is </a:t>
            </a:r>
            <a:r>
              <a:rPr lang="en-US" dirty="0" err="1"/>
              <a:t>Xamarin.Essentials</a:t>
            </a:r>
            <a:r>
              <a:rPr lang="en-US" dirty="0"/>
              <a:t>?</a:t>
            </a:r>
          </a:p>
        </p:txBody>
      </p:sp>
      <p:pic>
        <p:nvPicPr>
          <p:cNvPr id="4" name="Picture 3">
            <a:extLst>
              <a:ext uri="{FF2B5EF4-FFF2-40B4-BE49-F238E27FC236}">
                <a16:creationId xmlns:a16="http://schemas.microsoft.com/office/drawing/2014/main" id="{AB6DDE9B-356F-4125-8245-805243282DA6}"/>
              </a:ext>
            </a:extLst>
          </p:cNvPr>
          <p:cNvPicPr>
            <a:picLocks noChangeAspect="1"/>
          </p:cNvPicPr>
          <p:nvPr/>
        </p:nvPicPr>
        <p:blipFill>
          <a:blip r:embed="rId3"/>
          <a:stretch>
            <a:fillRect/>
          </a:stretch>
        </p:blipFill>
        <p:spPr>
          <a:xfrm>
            <a:off x="3661356" y="2438399"/>
            <a:ext cx="5664622" cy="3429000"/>
          </a:xfrm>
          <a:prstGeom prst="rect">
            <a:avLst/>
          </a:prstGeom>
        </p:spPr>
      </p:pic>
    </p:spTree>
    <p:extLst>
      <p:ext uri="{BB962C8B-B14F-4D97-AF65-F5344CB8AC3E}">
        <p14:creationId xmlns:p14="http://schemas.microsoft.com/office/powerpoint/2010/main" val="3209114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7AD9-B739-4BD0-8564-63D1BA2F2331}"/>
              </a:ext>
            </a:extLst>
          </p:cNvPr>
          <p:cNvSpPr>
            <a:spLocks noGrp="1"/>
          </p:cNvSpPr>
          <p:nvPr>
            <p:ph type="title"/>
          </p:nvPr>
        </p:nvSpPr>
        <p:spPr>
          <a:xfrm>
            <a:off x="1086643" y="628168"/>
            <a:ext cx="10018713" cy="1752599"/>
          </a:xfrm>
        </p:spPr>
        <p:txBody>
          <a:bodyPr/>
          <a:lstStyle/>
          <a:p>
            <a:r>
              <a:rPr lang="en-US" dirty="0"/>
              <a:t>What is </a:t>
            </a:r>
            <a:r>
              <a:rPr lang="en-US" dirty="0" err="1"/>
              <a:t>Xamarin.Essentials</a:t>
            </a:r>
            <a:r>
              <a:rPr lang="en-US" dirty="0"/>
              <a:t>?</a:t>
            </a:r>
          </a:p>
        </p:txBody>
      </p:sp>
      <p:sp>
        <p:nvSpPr>
          <p:cNvPr id="3" name="Content Placeholder 7">
            <a:extLst>
              <a:ext uri="{FF2B5EF4-FFF2-40B4-BE49-F238E27FC236}">
                <a16:creationId xmlns:a16="http://schemas.microsoft.com/office/drawing/2014/main" id="{D96F8346-0269-4BCC-BC84-1DFF5F6399E5}"/>
              </a:ext>
            </a:extLst>
          </p:cNvPr>
          <p:cNvSpPr>
            <a:spLocks noGrp="1"/>
          </p:cNvSpPr>
          <p:nvPr>
            <p:ph idx="1"/>
          </p:nvPr>
        </p:nvSpPr>
        <p:spPr>
          <a:xfrm>
            <a:off x="1484311" y="2057400"/>
            <a:ext cx="10018713" cy="1275347"/>
          </a:xfrm>
        </p:spPr>
        <p:txBody>
          <a:bodyPr>
            <a:normAutofit fontScale="92500" lnSpcReduction="10000"/>
          </a:bodyPr>
          <a:lstStyle/>
          <a:p>
            <a:r>
              <a:rPr lang="en-US" dirty="0"/>
              <a:t>Cross-platform API for platform specific dependencies </a:t>
            </a:r>
          </a:p>
          <a:p>
            <a:pPr lvl="1"/>
            <a:r>
              <a:rPr lang="en-US" dirty="0"/>
              <a:t>Completely accessible through shared code</a:t>
            </a:r>
          </a:p>
          <a:p>
            <a:r>
              <a:rPr lang="en-US" dirty="0" err="1"/>
              <a:t>Nuget</a:t>
            </a:r>
            <a:r>
              <a:rPr lang="en-US" dirty="0"/>
              <a:t> Package</a:t>
            </a:r>
          </a:p>
        </p:txBody>
      </p:sp>
      <p:pic>
        <p:nvPicPr>
          <p:cNvPr id="4" name="Picture 3">
            <a:extLst>
              <a:ext uri="{FF2B5EF4-FFF2-40B4-BE49-F238E27FC236}">
                <a16:creationId xmlns:a16="http://schemas.microsoft.com/office/drawing/2014/main" id="{5EA0B9C5-76C2-4B9E-8DC4-984BA84219CD}"/>
              </a:ext>
            </a:extLst>
          </p:cNvPr>
          <p:cNvPicPr>
            <a:picLocks noChangeAspect="1"/>
          </p:cNvPicPr>
          <p:nvPr/>
        </p:nvPicPr>
        <p:blipFill>
          <a:blip r:embed="rId3"/>
          <a:stretch>
            <a:fillRect/>
          </a:stretch>
        </p:blipFill>
        <p:spPr>
          <a:xfrm>
            <a:off x="3220499" y="3885679"/>
            <a:ext cx="5751002" cy="1673666"/>
          </a:xfrm>
          <a:prstGeom prst="rect">
            <a:avLst/>
          </a:prstGeom>
        </p:spPr>
      </p:pic>
    </p:spTree>
    <p:extLst>
      <p:ext uri="{BB962C8B-B14F-4D97-AF65-F5344CB8AC3E}">
        <p14:creationId xmlns:p14="http://schemas.microsoft.com/office/powerpoint/2010/main" val="1793324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6F86-88E6-4A34-BD91-26E7732F84A7}"/>
              </a:ext>
            </a:extLst>
          </p:cNvPr>
          <p:cNvSpPr>
            <a:spLocks noGrp="1"/>
          </p:cNvSpPr>
          <p:nvPr>
            <p:ph type="title"/>
          </p:nvPr>
        </p:nvSpPr>
        <p:spPr/>
        <p:txBody>
          <a:bodyPr/>
          <a:lstStyle/>
          <a:p>
            <a:r>
              <a:rPr lang="en-US" dirty="0"/>
              <a:t>What APIs Are Available?</a:t>
            </a:r>
          </a:p>
        </p:txBody>
      </p:sp>
    </p:spTree>
    <p:extLst>
      <p:ext uri="{BB962C8B-B14F-4D97-AF65-F5344CB8AC3E}">
        <p14:creationId xmlns:p14="http://schemas.microsoft.com/office/powerpoint/2010/main" val="337448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D0D1E03D-7EF1-45F5-9AE8-6B382DCF9381}"/>
              </a:ext>
            </a:extLst>
          </p:cNvPr>
          <p:cNvSpPr>
            <a:spLocks noGrp="1"/>
          </p:cNvSpPr>
          <p:nvPr>
            <p:ph idx="1"/>
          </p:nvPr>
        </p:nvSpPr>
        <p:spPr>
          <a:xfrm>
            <a:off x="1535134" y="1061357"/>
            <a:ext cx="2643552" cy="4500154"/>
          </a:xfrm>
        </p:spPr>
        <p:txBody>
          <a:bodyPr>
            <a:normAutofit fontScale="92500" lnSpcReduction="10000"/>
          </a:bodyPr>
          <a:lstStyle/>
          <a:p>
            <a:r>
              <a:rPr lang="en-US" dirty="0"/>
              <a:t>Accelerometer</a:t>
            </a:r>
          </a:p>
          <a:p>
            <a:r>
              <a:rPr lang="en-US" dirty="0"/>
              <a:t>App Information</a:t>
            </a:r>
          </a:p>
          <a:p>
            <a:r>
              <a:rPr lang="en-US" dirty="0"/>
              <a:t>Barometer</a:t>
            </a:r>
          </a:p>
          <a:p>
            <a:r>
              <a:rPr lang="en-US" dirty="0"/>
              <a:t>Battery</a:t>
            </a:r>
          </a:p>
          <a:p>
            <a:r>
              <a:rPr lang="en-US" dirty="0"/>
              <a:t>Clipboard</a:t>
            </a:r>
          </a:p>
          <a:p>
            <a:r>
              <a:rPr lang="en-US" dirty="0"/>
              <a:t>Compass</a:t>
            </a:r>
          </a:p>
          <a:p>
            <a:r>
              <a:rPr lang="en-US" dirty="0"/>
              <a:t>Connectivity</a:t>
            </a:r>
          </a:p>
          <a:p>
            <a:r>
              <a:rPr lang="en-US" dirty="0"/>
              <a:t>Data Transfer</a:t>
            </a:r>
          </a:p>
          <a:p>
            <a:r>
              <a:rPr lang="en-US" dirty="0"/>
              <a:t>Device Display Information</a:t>
            </a:r>
          </a:p>
        </p:txBody>
      </p:sp>
      <p:sp>
        <p:nvSpPr>
          <p:cNvPr id="5" name="Content Placeholder 7">
            <a:extLst>
              <a:ext uri="{FF2B5EF4-FFF2-40B4-BE49-F238E27FC236}">
                <a16:creationId xmlns:a16="http://schemas.microsoft.com/office/drawing/2014/main" id="{C47BD526-B14A-4544-A54A-A5E7D2EB9D6E}"/>
              </a:ext>
            </a:extLst>
          </p:cNvPr>
          <p:cNvSpPr txBox="1">
            <a:spLocks/>
          </p:cNvSpPr>
          <p:nvPr/>
        </p:nvSpPr>
        <p:spPr>
          <a:xfrm>
            <a:off x="4219304" y="1208315"/>
            <a:ext cx="2643552" cy="450015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Device Information</a:t>
            </a:r>
          </a:p>
          <a:p>
            <a:r>
              <a:rPr lang="en-US" dirty="0"/>
              <a:t>Email</a:t>
            </a:r>
          </a:p>
          <a:p>
            <a:r>
              <a:rPr lang="en-US" dirty="0"/>
              <a:t>File System Helpers</a:t>
            </a:r>
          </a:p>
          <a:p>
            <a:r>
              <a:rPr lang="en-US" dirty="0"/>
              <a:t>Flashlight</a:t>
            </a:r>
          </a:p>
          <a:p>
            <a:r>
              <a:rPr lang="en-US" dirty="0"/>
              <a:t>Geocoding</a:t>
            </a:r>
          </a:p>
          <a:p>
            <a:r>
              <a:rPr lang="en-US" dirty="0"/>
              <a:t>Geolocation</a:t>
            </a:r>
          </a:p>
          <a:p>
            <a:r>
              <a:rPr lang="en-US" dirty="0"/>
              <a:t>Gyroscope</a:t>
            </a:r>
          </a:p>
          <a:p>
            <a:r>
              <a:rPr lang="en-US" dirty="0"/>
              <a:t>Launcher</a:t>
            </a:r>
          </a:p>
          <a:p>
            <a:endParaRPr lang="en-US" dirty="0"/>
          </a:p>
        </p:txBody>
      </p:sp>
      <p:sp>
        <p:nvSpPr>
          <p:cNvPr id="6" name="Content Placeholder 7">
            <a:extLst>
              <a:ext uri="{FF2B5EF4-FFF2-40B4-BE49-F238E27FC236}">
                <a16:creationId xmlns:a16="http://schemas.microsoft.com/office/drawing/2014/main" id="{AD1BF2C6-7C31-42EF-91DC-643EAD876423}"/>
              </a:ext>
            </a:extLst>
          </p:cNvPr>
          <p:cNvSpPr txBox="1">
            <a:spLocks/>
          </p:cNvSpPr>
          <p:nvPr/>
        </p:nvSpPr>
        <p:spPr>
          <a:xfrm>
            <a:off x="6691538" y="1048295"/>
            <a:ext cx="2643552" cy="450015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Magnetometer</a:t>
            </a:r>
          </a:p>
          <a:p>
            <a:r>
              <a:rPr lang="en-US" dirty="0"/>
              <a:t>Main Thread</a:t>
            </a:r>
          </a:p>
          <a:p>
            <a:r>
              <a:rPr lang="en-US" dirty="0"/>
              <a:t>Map</a:t>
            </a:r>
          </a:p>
          <a:p>
            <a:r>
              <a:rPr lang="en-US" dirty="0"/>
              <a:t>Open Browser</a:t>
            </a:r>
          </a:p>
          <a:p>
            <a:r>
              <a:rPr lang="en-US" dirty="0"/>
              <a:t>Orientation Sensor</a:t>
            </a:r>
          </a:p>
          <a:p>
            <a:r>
              <a:rPr lang="en-US" dirty="0"/>
              <a:t>Phone Dialer</a:t>
            </a:r>
          </a:p>
          <a:p>
            <a:r>
              <a:rPr lang="en-US" dirty="0"/>
              <a:t>Power</a:t>
            </a:r>
          </a:p>
          <a:p>
            <a:r>
              <a:rPr lang="en-US" dirty="0"/>
              <a:t>Preferences</a:t>
            </a:r>
          </a:p>
          <a:p>
            <a:r>
              <a:rPr lang="en-US" dirty="0"/>
              <a:t>Screen Lock</a:t>
            </a:r>
          </a:p>
        </p:txBody>
      </p:sp>
      <p:sp>
        <p:nvSpPr>
          <p:cNvPr id="7" name="Content Placeholder 7">
            <a:extLst>
              <a:ext uri="{FF2B5EF4-FFF2-40B4-BE49-F238E27FC236}">
                <a16:creationId xmlns:a16="http://schemas.microsoft.com/office/drawing/2014/main" id="{7A01CF80-2C72-4FAA-BEBC-710A39256AC5}"/>
              </a:ext>
            </a:extLst>
          </p:cNvPr>
          <p:cNvSpPr txBox="1">
            <a:spLocks/>
          </p:cNvSpPr>
          <p:nvPr/>
        </p:nvSpPr>
        <p:spPr>
          <a:xfrm>
            <a:off x="9163772" y="460466"/>
            <a:ext cx="2643552" cy="450015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Secure Storage</a:t>
            </a:r>
          </a:p>
          <a:p>
            <a:r>
              <a:rPr lang="en-US" dirty="0"/>
              <a:t>SMS</a:t>
            </a:r>
          </a:p>
          <a:p>
            <a:r>
              <a:rPr lang="en-US" dirty="0"/>
              <a:t>Text-to-Speech</a:t>
            </a:r>
          </a:p>
          <a:p>
            <a:r>
              <a:rPr lang="en-US" dirty="0"/>
              <a:t>Version Tracking</a:t>
            </a:r>
          </a:p>
          <a:p>
            <a:r>
              <a:rPr lang="en-US" dirty="0"/>
              <a:t>Vibrate</a:t>
            </a:r>
          </a:p>
          <a:p>
            <a:r>
              <a:rPr lang="en-US" dirty="0"/>
              <a:t>Troubleshooting</a:t>
            </a:r>
          </a:p>
        </p:txBody>
      </p:sp>
    </p:spTree>
    <p:extLst>
      <p:ext uri="{BB962C8B-B14F-4D97-AF65-F5344CB8AC3E}">
        <p14:creationId xmlns:p14="http://schemas.microsoft.com/office/powerpoint/2010/main" val="207336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1BEB-D224-4139-8CA3-6BD9E6EDCF77}"/>
              </a:ext>
            </a:extLst>
          </p:cNvPr>
          <p:cNvSpPr>
            <a:spLocks noGrp="1"/>
          </p:cNvSpPr>
          <p:nvPr>
            <p:ph type="title"/>
          </p:nvPr>
        </p:nvSpPr>
        <p:spPr/>
        <p:txBody>
          <a:bodyPr/>
          <a:lstStyle/>
          <a:p>
            <a:r>
              <a:rPr lang="en-US" dirty="0"/>
              <a:t>So Why Should We Care?</a:t>
            </a:r>
          </a:p>
        </p:txBody>
      </p:sp>
    </p:spTree>
    <p:extLst>
      <p:ext uri="{BB962C8B-B14F-4D97-AF65-F5344CB8AC3E}">
        <p14:creationId xmlns:p14="http://schemas.microsoft.com/office/powerpoint/2010/main" val="2898066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A68B-938D-4BC1-98FF-7BE89C2D5B90}"/>
              </a:ext>
            </a:extLst>
          </p:cNvPr>
          <p:cNvSpPr>
            <a:spLocks noGrp="1"/>
          </p:cNvSpPr>
          <p:nvPr>
            <p:ph type="title"/>
          </p:nvPr>
        </p:nvSpPr>
        <p:spPr/>
        <p:txBody>
          <a:bodyPr/>
          <a:lstStyle/>
          <a:p>
            <a:r>
              <a:rPr lang="en-US" dirty="0"/>
              <a:t>So Why Should We Care? </a:t>
            </a:r>
            <a:br>
              <a:rPr lang="en-US" dirty="0"/>
            </a:br>
            <a:r>
              <a:rPr lang="en-US" dirty="0"/>
              <a:t>Plugin Conglomeration</a:t>
            </a:r>
          </a:p>
        </p:txBody>
      </p:sp>
      <p:pic>
        <p:nvPicPr>
          <p:cNvPr id="6" name="Picture 5">
            <a:extLst>
              <a:ext uri="{FF2B5EF4-FFF2-40B4-BE49-F238E27FC236}">
                <a16:creationId xmlns:a16="http://schemas.microsoft.com/office/drawing/2014/main" id="{6A63B80B-13EC-4C8C-BB44-404EBCB63E1E}"/>
              </a:ext>
            </a:extLst>
          </p:cNvPr>
          <p:cNvPicPr>
            <a:picLocks noChangeAspect="1"/>
          </p:cNvPicPr>
          <p:nvPr/>
        </p:nvPicPr>
        <p:blipFill>
          <a:blip r:embed="rId3"/>
          <a:stretch>
            <a:fillRect/>
          </a:stretch>
        </p:blipFill>
        <p:spPr>
          <a:xfrm>
            <a:off x="795335" y="2277232"/>
            <a:ext cx="10707689" cy="2522069"/>
          </a:xfrm>
          <a:prstGeom prst="rect">
            <a:avLst/>
          </a:prstGeom>
        </p:spPr>
      </p:pic>
      <p:sp>
        <p:nvSpPr>
          <p:cNvPr id="7" name="Rectangle 6">
            <a:extLst>
              <a:ext uri="{FF2B5EF4-FFF2-40B4-BE49-F238E27FC236}">
                <a16:creationId xmlns:a16="http://schemas.microsoft.com/office/drawing/2014/main" id="{CA9E4852-8418-4CD7-A9CE-3BAFE3C73E12}"/>
              </a:ext>
            </a:extLst>
          </p:cNvPr>
          <p:cNvSpPr/>
          <p:nvPr/>
        </p:nvSpPr>
        <p:spPr>
          <a:xfrm>
            <a:off x="3882629" y="2217858"/>
            <a:ext cx="1137240" cy="3465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046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3FF0E2-6F88-43FB-ADF1-7B87B0BB0EF3}"/>
              </a:ext>
            </a:extLst>
          </p:cNvPr>
          <p:cNvSpPr txBox="1">
            <a:spLocks/>
          </p:cNvSpPr>
          <p:nvPr/>
        </p:nvSpPr>
        <p:spPr>
          <a:xfrm>
            <a:off x="1636711" y="83820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So Why Should We Care? </a:t>
            </a:r>
            <a:br>
              <a:rPr lang="en-US" dirty="0"/>
            </a:br>
            <a:r>
              <a:rPr lang="en-US" dirty="0"/>
              <a:t>Less Custom Cross-Platform APIs</a:t>
            </a:r>
          </a:p>
        </p:txBody>
      </p:sp>
    </p:spTree>
    <p:extLst>
      <p:ext uri="{BB962C8B-B14F-4D97-AF65-F5344CB8AC3E}">
        <p14:creationId xmlns:p14="http://schemas.microsoft.com/office/powerpoint/2010/main" val="301411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4BE8-5A05-4FA0-B618-08648FE540E1}"/>
              </a:ext>
            </a:extLst>
          </p:cNvPr>
          <p:cNvSpPr>
            <a:spLocks noGrp="1"/>
          </p:cNvSpPr>
          <p:nvPr>
            <p:ph type="title"/>
          </p:nvPr>
        </p:nvSpPr>
        <p:spPr/>
        <p:txBody>
          <a:bodyPr/>
          <a:lstStyle/>
          <a:p>
            <a:r>
              <a:rPr lang="en-US" dirty="0"/>
              <a:t>Steps To Building Cross-Platform APIs With Dependency Service</a:t>
            </a:r>
          </a:p>
        </p:txBody>
      </p:sp>
    </p:spTree>
    <p:extLst>
      <p:ext uri="{BB962C8B-B14F-4D97-AF65-F5344CB8AC3E}">
        <p14:creationId xmlns:p14="http://schemas.microsoft.com/office/powerpoint/2010/main" val="2913037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4BE8-5A05-4FA0-B618-08648FE540E1}"/>
              </a:ext>
            </a:extLst>
          </p:cNvPr>
          <p:cNvSpPr>
            <a:spLocks noGrp="1"/>
          </p:cNvSpPr>
          <p:nvPr>
            <p:ph type="title"/>
          </p:nvPr>
        </p:nvSpPr>
        <p:spPr/>
        <p:txBody>
          <a:bodyPr>
            <a:normAutofit/>
          </a:bodyPr>
          <a:lstStyle/>
          <a:p>
            <a:r>
              <a:rPr lang="en-US" sz="2000" dirty="0"/>
              <a:t>Steps To Building Cross-Platform APIs With Dependency Service:</a:t>
            </a:r>
            <a:br>
              <a:rPr lang="en-US" dirty="0"/>
            </a:br>
            <a:r>
              <a:rPr lang="en-US" dirty="0"/>
              <a:t>Define Interface</a:t>
            </a:r>
          </a:p>
        </p:txBody>
      </p:sp>
      <p:pic>
        <p:nvPicPr>
          <p:cNvPr id="3" name="Picture 2">
            <a:extLst>
              <a:ext uri="{FF2B5EF4-FFF2-40B4-BE49-F238E27FC236}">
                <a16:creationId xmlns:a16="http://schemas.microsoft.com/office/drawing/2014/main" id="{DA447622-4BCF-4704-9352-F8EAAFF5F1E6}"/>
              </a:ext>
            </a:extLst>
          </p:cNvPr>
          <p:cNvPicPr>
            <a:picLocks noChangeAspect="1"/>
          </p:cNvPicPr>
          <p:nvPr/>
        </p:nvPicPr>
        <p:blipFill>
          <a:blip r:embed="rId3"/>
          <a:stretch>
            <a:fillRect/>
          </a:stretch>
        </p:blipFill>
        <p:spPr>
          <a:xfrm>
            <a:off x="2880012" y="2181459"/>
            <a:ext cx="7227310" cy="3473793"/>
          </a:xfrm>
          <a:prstGeom prst="rect">
            <a:avLst/>
          </a:prstGeom>
        </p:spPr>
      </p:pic>
    </p:spTree>
    <p:extLst>
      <p:ext uri="{BB962C8B-B14F-4D97-AF65-F5344CB8AC3E}">
        <p14:creationId xmlns:p14="http://schemas.microsoft.com/office/powerpoint/2010/main" val="636252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4BE8-5A05-4FA0-B618-08648FE540E1}"/>
              </a:ext>
            </a:extLst>
          </p:cNvPr>
          <p:cNvSpPr>
            <a:spLocks noGrp="1"/>
          </p:cNvSpPr>
          <p:nvPr>
            <p:ph type="title"/>
          </p:nvPr>
        </p:nvSpPr>
        <p:spPr/>
        <p:txBody>
          <a:bodyPr>
            <a:normAutofit/>
          </a:bodyPr>
          <a:lstStyle/>
          <a:p>
            <a:r>
              <a:rPr lang="en-US" sz="2000" dirty="0"/>
              <a:t>Steps To Building Cross-Platform APIs With Dependency Service:</a:t>
            </a:r>
            <a:br>
              <a:rPr lang="en-US" dirty="0"/>
            </a:br>
            <a:r>
              <a:rPr lang="en-US" dirty="0"/>
              <a:t>Implement Interface On Platforms</a:t>
            </a:r>
          </a:p>
        </p:txBody>
      </p:sp>
      <p:pic>
        <p:nvPicPr>
          <p:cNvPr id="4" name="Picture 3">
            <a:extLst>
              <a:ext uri="{FF2B5EF4-FFF2-40B4-BE49-F238E27FC236}">
                <a16:creationId xmlns:a16="http://schemas.microsoft.com/office/drawing/2014/main" id="{171A7F2A-8B8F-4030-8804-A02D7E649F7A}"/>
              </a:ext>
            </a:extLst>
          </p:cNvPr>
          <p:cNvPicPr>
            <a:picLocks noChangeAspect="1"/>
          </p:cNvPicPr>
          <p:nvPr/>
        </p:nvPicPr>
        <p:blipFill>
          <a:blip r:embed="rId3"/>
          <a:stretch>
            <a:fillRect/>
          </a:stretch>
        </p:blipFill>
        <p:spPr>
          <a:xfrm>
            <a:off x="223394" y="2236957"/>
            <a:ext cx="5492330" cy="3514777"/>
          </a:xfrm>
          <a:prstGeom prst="rect">
            <a:avLst/>
          </a:prstGeom>
        </p:spPr>
      </p:pic>
      <p:pic>
        <p:nvPicPr>
          <p:cNvPr id="6" name="Picture 5">
            <a:extLst>
              <a:ext uri="{FF2B5EF4-FFF2-40B4-BE49-F238E27FC236}">
                <a16:creationId xmlns:a16="http://schemas.microsoft.com/office/drawing/2014/main" id="{05D53D6F-9CC9-4B31-A159-788A9281590B}"/>
              </a:ext>
            </a:extLst>
          </p:cNvPr>
          <p:cNvPicPr>
            <a:picLocks noChangeAspect="1"/>
          </p:cNvPicPr>
          <p:nvPr/>
        </p:nvPicPr>
        <p:blipFill>
          <a:blip r:embed="rId4"/>
          <a:stretch>
            <a:fillRect/>
          </a:stretch>
        </p:blipFill>
        <p:spPr>
          <a:xfrm>
            <a:off x="5825836" y="2236957"/>
            <a:ext cx="5892420" cy="3514777"/>
          </a:xfrm>
          <a:prstGeom prst="rect">
            <a:avLst/>
          </a:prstGeom>
        </p:spPr>
      </p:pic>
    </p:spTree>
    <p:extLst>
      <p:ext uri="{BB962C8B-B14F-4D97-AF65-F5344CB8AC3E}">
        <p14:creationId xmlns:p14="http://schemas.microsoft.com/office/powerpoint/2010/main" val="284052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ABAA6B-7757-4367-979D-54186A37C37B}"/>
              </a:ext>
            </a:extLst>
          </p:cNvPr>
          <p:cNvSpPr txBox="1"/>
          <p:nvPr/>
        </p:nvSpPr>
        <p:spPr>
          <a:xfrm>
            <a:off x="4175831" y="2090172"/>
            <a:ext cx="526659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Custom Application Developer</a:t>
            </a:r>
          </a:p>
          <a:p>
            <a:pPr marL="742950" lvl="1" indent="-285750">
              <a:buFont typeface="Arial" panose="020B0604020202020204" pitchFamily="34" charset="0"/>
              <a:buChar char="•"/>
            </a:pPr>
            <a:r>
              <a:rPr lang="en-US" sz="2400" dirty="0"/>
              <a:t>Mobile Front-End (Xamarin)</a:t>
            </a:r>
          </a:p>
          <a:p>
            <a:pPr marL="742950" lvl="1" indent="-285750">
              <a:buFont typeface="Arial" panose="020B0604020202020204" pitchFamily="34" charset="0"/>
              <a:buChar char="•"/>
            </a:pPr>
            <a:r>
              <a:rPr lang="en-US" sz="2400" dirty="0"/>
              <a:t>API Development</a:t>
            </a:r>
          </a:p>
          <a:p>
            <a:pPr marL="742950" lvl="1" indent="-285750">
              <a:buFont typeface="Arial" panose="020B0604020202020204" pitchFamily="34" charset="0"/>
              <a:buChar char="•"/>
            </a:pPr>
            <a:r>
              <a:rPr lang="en-US" sz="2400" dirty="0"/>
              <a:t>Azure </a:t>
            </a:r>
            <a:r>
              <a:rPr lang="en-US" sz="2400" dirty="0" err="1"/>
              <a:t>WebJobs</a:t>
            </a:r>
            <a:endParaRPr lang="en-US" sz="2400" dirty="0"/>
          </a:p>
          <a:p>
            <a:pPr marL="285750" indent="-285750">
              <a:buFont typeface="Arial" panose="020B0604020202020204" pitchFamily="34" charset="0"/>
              <a:buChar char="•"/>
            </a:pPr>
            <a:r>
              <a:rPr lang="en-US" sz="2400" dirty="0"/>
              <a:t>ASU Graduate</a:t>
            </a:r>
          </a:p>
          <a:p>
            <a:pPr marL="742950" lvl="1" indent="-285750">
              <a:buFont typeface="Arial" panose="020B0604020202020204" pitchFamily="34" charset="0"/>
              <a:buChar char="•"/>
            </a:pPr>
            <a:r>
              <a:rPr lang="en-US" sz="2400" dirty="0"/>
              <a:t>Computer Science (BS)</a:t>
            </a:r>
          </a:p>
          <a:p>
            <a:pPr marL="742950" lvl="1" indent="-285750">
              <a:buFont typeface="Arial" panose="020B0604020202020204" pitchFamily="34" charset="0"/>
              <a:buChar char="•"/>
            </a:pPr>
            <a:r>
              <a:rPr lang="en-US" sz="2400" dirty="0" err="1"/>
              <a:t>Moeur</a:t>
            </a:r>
            <a:r>
              <a:rPr lang="en-US" sz="2400" dirty="0"/>
              <a:t> Award Recipient</a:t>
            </a:r>
          </a:p>
        </p:txBody>
      </p:sp>
      <p:sp>
        <p:nvSpPr>
          <p:cNvPr id="2" name="Rectangle 1">
            <a:extLst>
              <a:ext uri="{FF2B5EF4-FFF2-40B4-BE49-F238E27FC236}">
                <a16:creationId xmlns:a16="http://schemas.microsoft.com/office/drawing/2014/main" id="{37468489-BE8F-4AC0-87A3-F44ADAD2524A}"/>
              </a:ext>
            </a:extLst>
          </p:cNvPr>
          <p:cNvSpPr/>
          <p:nvPr/>
        </p:nvSpPr>
        <p:spPr>
          <a:xfrm>
            <a:off x="4449394" y="683055"/>
            <a:ext cx="3674212" cy="923330"/>
          </a:xfrm>
          <a:prstGeom prst="rect">
            <a:avLst/>
          </a:prstGeom>
          <a:noFill/>
        </p:spPr>
        <p:txBody>
          <a:bodyPr wrap="none" lIns="91440" tIns="45720" rIns="91440" bIns="45720">
            <a:spAutoFit/>
          </a:bodyPr>
          <a:lstStyle/>
          <a:p>
            <a:pPr algn="ctr"/>
            <a:r>
              <a:rPr lang="en-US" sz="5400" b="0" cap="none" spc="0" dirty="0">
                <a:ln w="0"/>
                <a:solidFill>
                  <a:srgbClr val="30ACEC"/>
                </a:solidFill>
                <a:effectLst>
                  <a:outerShdw blurRad="38100" dist="19050" dir="2700000" algn="tl" rotWithShape="0">
                    <a:schemeClr val="dk1">
                      <a:alpha val="40000"/>
                    </a:schemeClr>
                  </a:outerShdw>
                </a:effectLst>
              </a:rPr>
              <a:t>Shane Foley</a:t>
            </a:r>
          </a:p>
        </p:txBody>
      </p:sp>
      <p:grpSp>
        <p:nvGrpSpPr>
          <p:cNvPr id="9" name="Group 8">
            <a:extLst>
              <a:ext uri="{FF2B5EF4-FFF2-40B4-BE49-F238E27FC236}">
                <a16:creationId xmlns:a16="http://schemas.microsoft.com/office/drawing/2014/main" id="{8AE31099-F0C1-4118-8386-C4C2D816D8AD}"/>
              </a:ext>
            </a:extLst>
          </p:cNvPr>
          <p:cNvGrpSpPr/>
          <p:nvPr/>
        </p:nvGrpSpPr>
        <p:grpSpPr>
          <a:xfrm>
            <a:off x="1126529" y="1621329"/>
            <a:ext cx="10038775" cy="283838"/>
            <a:chOff x="1138562" y="1621329"/>
            <a:chExt cx="4566358" cy="283838"/>
          </a:xfrm>
        </p:grpSpPr>
        <p:sp>
          <p:nvSpPr>
            <p:cNvPr id="5" name="Rectangle 4">
              <a:extLst>
                <a:ext uri="{FF2B5EF4-FFF2-40B4-BE49-F238E27FC236}">
                  <a16:creationId xmlns:a16="http://schemas.microsoft.com/office/drawing/2014/main" id="{996FDDF0-4256-4480-8554-A558C3FE8050}"/>
                </a:ext>
              </a:extLst>
            </p:cNvPr>
            <p:cNvSpPr/>
            <p:nvPr/>
          </p:nvSpPr>
          <p:spPr>
            <a:xfrm>
              <a:off x="1138562" y="1621329"/>
              <a:ext cx="4566358" cy="134447"/>
            </a:xfrm>
            <a:prstGeom prst="rect">
              <a:avLst/>
            </a:prstGeom>
            <a:solidFill>
              <a:srgbClr val="595959"/>
            </a:solidFill>
            <a:ln>
              <a:solidFill>
                <a:srgbClr val="59595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26503E-69D8-4C11-82C2-D9528DD9114A}"/>
                </a:ext>
              </a:extLst>
            </p:cNvPr>
            <p:cNvSpPr/>
            <p:nvPr/>
          </p:nvSpPr>
          <p:spPr>
            <a:xfrm>
              <a:off x="1266457" y="1770720"/>
              <a:ext cx="4438463" cy="134447"/>
            </a:xfrm>
            <a:prstGeom prst="rect">
              <a:avLst/>
            </a:prstGeom>
            <a:solidFill>
              <a:srgbClr val="30ACEC"/>
            </a:solidFill>
            <a:ln>
              <a:solidFill>
                <a:srgbClr val="30ACE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719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4BE8-5A05-4FA0-B618-08648FE540E1}"/>
              </a:ext>
            </a:extLst>
          </p:cNvPr>
          <p:cNvSpPr>
            <a:spLocks noGrp="1"/>
          </p:cNvSpPr>
          <p:nvPr>
            <p:ph type="title"/>
          </p:nvPr>
        </p:nvSpPr>
        <p:spPr/>
        <p:txBody>
          <a:bodyPr>
            <a:normAutofit/>
          </a:bodyPr>
          <a:lstStyle/>
          <a:p>
            <a:r>
              <a:rPr lang="en-US" sz="2000" dirty="0"/>
              <a:t>Steps To Building Cross-Platform APIs With Dependency Service:</a:t>
            </a:r>
            <a:br>
              <a:rPr lang="en-US" dirty="0"/>
            </a:br>
            <a:r>
              <a:rPr lang="en-US" dirty="0"/>
              <a:t>Resolve Interface Using Dependency Service</a:t>
            </a:r>
          </a:p>
        </p:txBody>
      </p:sp>
      <p:pic>
        <p:nvPicPr>
          <p:cNvPr id="4" name="Picture 3">
            <a:extLst>
              <a:ext uri="{FF2B5EF4-FFF2-40B4-BE49-F238E27FC236}">
                <a16:creationId xmlns:a16="http://schemas.microsoft.com/office/drawing/2014/main" id="{605D391B-50C0-4D26-ABD4-B7477445FEDC}"/>
              </a:ext>
            </a:extLst>
          </p:cNvPr>
          <p:cNvPicPr>
            <a:picLocks noChangeAspect="1"/>
          </p:cNvPicPr>
          <p:nvPr/>
        </p:nvPicPr>
        <p:blipFill>
          <a:blip r:embed="rId3"/>
          <a:stretch>
            <a:fillRect/>
          </a:stretch>
        </p:blipFill>
        <p:spPr>
          <a:xfrm>
            <a:off x="1731604" y="2438399"/>
            <a:ext cx="9524125" cy="2220651"/>
          </a:xfrm>
          <a:prstGeom prst="rect">
            <a:avLst/>
          </a:prstGeom>
        </p:spPr>
      </p:pic>
    </p:spTree>
    <p:extLst>
      <p:ext uri="{BB962C8B-B14F-4D97-AF65-F5344CB8AC3E}">
        <p14:creationId xmlns:p14="http://schemas.microsoft.com/office/powerpoint/2010/main" val="135390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7571-0C72-44A7-8CDB-82A16B80851D}"/>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09754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EEF72-852B-4838-AFA8-1D935892D07A}"/>
              </a:ext>
            </a:extLst>
          </p:cNvPr>
          <p:cNvSpPr>
            <a:spLocks noGrp="1"/>
          </p:cNvSpPr>
          <p:nvPr>
            <p:ph idx="1"/>
          </p:nvPr>
        </p:nvSpPr>
        <p:spPr>
          <a:xfrm>
            <a:off x="1484310" y="2667000"/>
            <a:ext cx="10018713" cy="642258"/>
          </a:xfrm>
        </p:spPr>
        <p:txBody>
          <a:bodyPr/>
          <a:lstStyle/>
          <a:p>
            <a:r>
              <a:rPr lang="en-US" dirty="0"/>
              <a:t>Add Xamarin Essentials </a:t>
            </a:r>
            <a:r>
              <a:rPr lang="en-US" dirty="0" err="1"/>
              <a:t>Nuget</a:t>
            </a:r>
            <a:r>
              <a:rPr lang="en-US" dirty="0"/>
              <a:t> package to all projects (Shared + Platforms)</a:t>
            </a:r>
          </a:p>
        </p:txBody>
      </p:sp>
      <p:sp>
        <p:nvSpPr>
          <p:cNvPr id="4" name="Title 1">
            <a:extLst>
              <a:ext uri="{FF2B5EF4-FFF2-40B4-BE49-F238E27FC236}">
                <a16:creationId xmlns:a16="http://schemas.microsoft.com/office/drawing/2014/main" id="{2D2773A2-DF32-4D2A-BFE3-7430AA8B6BB5}"/>
              </a:ext>
            </a:extLst>
          </p:cNvPr>
          <p:cNvSpPr>
            <a:spLocks noGrp="1"/>
          </p:cNvSpPr>
          <p:nvPr>
            <p:ph type="title"/>
          </p:nvPr>
        </p:nvSpPr>
        <p:spPr>
          <a:xfrm>
            <a:off x="1484311" y="685800"/>
            <a:ext cx="10018713" cy="1752599"/>
          </a:xfrm>
        </p:spPr>
        <p:txBody>
          <a:bodyPr/>
          <a:lstStyle/>
          <a:p>
            <a:r>
              <a:rPr lang="en-US" dirty="0"/>
              <a:t>Getting Started</a:t>
            </a:r>
          </a:p>
        </p:txBody>
      </p:sp>
      <p:pic>
        <p:nvPicPr>
          <p:cNvPr id="6" name="Picture 5">
            <a:extLst>
              <a:ext uri="{FF2B5EF4-FFF2-40B4-BE49-F238E27FC236}">
                <a16:creationId xmlns:a16="http://schemas.microsoft.com/office/drawing/2014/main" id="{E87B6F0F-BF9D-4BAC-AF82-B0D0C7329CB6}"/>
              </a:ext>
            </a:extLst>
          </p:cNvPr>
          <p:cNvPicPr>
            <a:picLocks noChangeAspect="1"/>
          </p:cNvPicPr>
          <p:nvPr/>
        </p:nvPicPr>
        <p:blipFill>
          <a:blip r:embed="rId3"/>
          <a:stretch>
            <a:fillRect/>
          </a:stretch>
        </p:blipFill>
        <p:spPr>
          <a:xfrm>
            <a:off x="1165538" y="3309258"/>
            <a:ext cx="10884794" cy="2103650"/>
          </a:xfrm>
          <a:prstGeom prst="rect">
            <a:avLst/>
          </a:prstGeom>
        </p:spPr>
      </p:pic>
      <p:sp>
        <p:nvSpPr>
          <p:cNvPr id="7" name="Rectangle 6">
            <a:extLst>
              <a:ext uri="{FF2B5EF4-FFF2-40B4-BE49-F238E27FC236}">
                <a16:creationId xmlns:a16="http://schemas.microsoft.com/office/drawing/2014/main" id="{86055418-FB33-40B8-A82F-2D3765EB248A}"/>
              </a:ext>
            </a:extLst>
          </p:cNvPr>
          <p:cNvSpPr/>
          <p:nvPr/>
        </p:nvSpPr>
        <p:spPr>
          <a:xfrm>
            <a:off x="1165538" y="4180117"/>
            <a:ext cx="6973910" cy="5859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1CE976-B19E-4B49-B518-E57D44B36022}"/>
              </a:ext>
            </a:extLst>
          </p:cNvPr>
          <p:cNvSpPr/>
          <p:nvPr/>
        </p:nvSpPr>
        <p:spPr>
          <a:xfrm>
            <a:off x="11107633" y="4473111"/>
            <a:ext cx="790780" cy="3465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3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EEF72-852B-4838-AFA8-1D935892D07A}"/>
              </a:ext>
            </a:extLst>
          </p:cNvPr>
          <p:cNvSpPr>
            <a:spLocks noGrp="1"/>
          </p:cNvSpPr>
          <p:nvPr>
            <p:ph idx="1"/>
          </p:nvPr>
        </p:nvSpPr>
        <p:spPr>
          <a:xfrm>
            <a:off x="1271808" y="2786742"/>
            <a:ext cx="10018713" cy="642258"/>
          </a:xfrm>
        </p:spPr>
        <p:txBody>
          <a:bodyPr>
            <a:normAutofit fontScale="70000" lnSpcReduction="20000"/>
          </a:bodyPr>
          <a:lstStyle/>
          <a:p>
            <a:r>
              <a:rPr lang="en-US" dirty="0"/>
              <a:t>Initialize </a:t>
            </a:r>
            <a:r>
              <a:rPr lang="en-US" dirty="0" err="1"/>
              <a:t>Xamarin.Essentials</a:t>
            </a:r>
            <a:r>
              <a:rPr lang="en-US" dirty="0"/>
              <a:t> in </a:t>
            </a:r>
            <a:r>
              <a:rPr lang="en-US" dirty="0" err="1"/>
              <a:t>MainActivity</a:t>
            </a:r>
            <a:endParaRPr lang="en-US" dirty="0"/>
          </a:p>
          <a:p>
            <a:pPr lvl="1"/>
            <a:r>
              <a:rPr lang="en-US" dirty="0"/>
              <a:t>Done in the </a:t>
            </a:r>
            <a:r>
              <a:rPr lang="en-US" dirty="0" err="1"/>
              <a:t>OnCreate</a:t>
            </a:r>
            <a:r>
              <a:rPr lang="en-US" dirty="0"/>
              <a:t> method</a:t>
            </a:r>
          </a:p>
        </p:txBody>
      </p:sp>
      <p:sp>
        <p:nvSpPr>
          <p:cNvPr id="4" name="Title 1">
            <a:extLst>
              <a:ext uri="{FF2B5EF4-FFF2-40B4-BE49-F238E27FC236}">
                <a16:creationId xmlns:a16="http://schemas.microsoft.com/office/drawing/2014/main" id="{2D2773A2-DF32-4D2A-BFE3-7430AA8B6BB5}"/>
              </a:ext>
            </a:extLst>
          </p:cNvPr>
          <p:cNvSpPr>
            <a:spLocks noGrp="1"/>
          </p:cNvSpPr>
          <p:nvPr>
            <p:ph type="title"/>
          </p:nvPr>
        </p:nvSpPr>
        <p:spPr>
          <a:xfrm>
            <a:off x="1484311" y="685800"/>
            <a:ext cx="10018713" cy="1752599"/>
          </a:xfrm>
        </p:spPr>
        <p:txBody>
          <a:bodyPr/>
          <a:lstStyle/>
          <a:p>
            <a:r>
              <a:rPr lang="en-US" dirty="0"/>
              <a:t>Android</a:t>
            </a:r>
          </a:p>
        </p:txBody>
      </p:sp>
      <p:pic>
        <p:nvPicPr>
          <p:cNvPr id="2" name="Picture 1">
            <a:extLst>
              <a:ext uri="{FF2B5EF4-FFF2-40B4-BE49-F238E27FC236}">
                <a16:creationId xmlns:a16="http://schemas.microsoft.com/office/drawing/2014/main" id="{2CE6300E-2B42-4E27-9AEE-779E1E00C810}"/>
              </a:ext>
            </a:extLst>
          </p:cNvPr>
          <p:cNvPicPr>
            <a:picLocks noChangeAspect="1"/>
          </p:cNvPicPr>
          <p:nvPr/>
        </p:nvPicPr>
        <p:blipFill>
          <a:blip r:embed="rId3"/>
          <a:stretch>
            <a:fillRect/>
          </a:stretch>
        </p:blipFill>
        <p:spPr>
          <a:xfrm>
            <a:off x="5707823" y="2101281"/>
            <a:ext cx="6250212" cy="4070919"/>
          </a:xfrm>
          <a:prstGeom prst="rect">
            <a:avLst/>
          </a:prstGeom>
        </p:spPr>
      </p:pic>
      <p:sp>
        <p:nvSpPr>
          <p:cNvPr id="9" name="Rectangle 8">
            <a:extLst>
              <a:ext uri="{FF2B5EF4-FFF2-40B4-BE49-F238E27FC236}">
                <a16:creationId xmlns:a16="http://schemas.microsoft.com/office/drawing/2014/main" id="{91E6D4E2-B56A-43A4-A3FD-74BE581076B1}"/>
              </a:ext>
            </a:extLst>
          </p:cNvPr>
          <p:cNvSpPr/>
          <p:nvPr/>
        </p:nvSpPr>
        <p:spPr>
          <a:xfrm>
            <a:off x="6918188" y="5237583"/>
            <a:ext cx="3382808" cy="2503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0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Flashlight</a:t>
            </a:r>
          </a:p>
        </p:txBody>
      </p:sp>
      <p:pic>
        <p:nvPicPr>
          <p:cNvPr id="4" name="Picture 3">
            <a:extLst>
              <a:ext uri="{FF2B5EF4-FFF2-40B4-BE49-F238E27FC236}">
                <a16:creationId xmlns:a16="http://schemas.microsoft.com/office/drawing/2014/main" id="{A8905C0E-0433-4B00-AE01-CAEAE0B14348}"/>
              </a:ext>
            </a:extLst>
          </p:cNvPr>
          <p:cNvPicPr>
            <a:picLocks noChangeAspect="1"/>
          </p:cNvPicPr>
          <p:nvPr/>
        </p:nvPicPr>
        <p:blipFill>
          <a:blip r:embed="rId2"/>
          <a:stretch>
            <a:fillRect/>
          </a:stretch>
        </p:blipFill>
        <p:spPr>
          <a:xfrm>
            <a:off x="3504438" y="2186562"/>
            <a:ext cx="5978457" cy="3985638"/>
          </a:xfrm>
          <a:prstGeom prst="rect">
            <a:avLst/>
          </a:prstGeom>
        </p:spPr>
      </p:pic>
    </p:spTree>
    <p:extLst>
      <p:ext uri="{BB962C8B-B14F-4D97-AF65-F5344CB8AC3E}">
        <p14:creationId xmlns:p14="http://schemas.microsoft.com/office/powerpoint/2010/main" val="3080091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Flashlight:</a:t>
            </a:r>
            <a:br>
              <a:rPr lang="en-US" dirty="0"/>
            </a:br>
            <a:r>
              <a:rPr lang="en-US" dirty="0"/>
              <a:t>Android Setup</a:t>
            </a:r>
          </a:p>
        </p:txBody>
      </p:sp>
      <p:sp>
        <p:nvSpPr>
          <p:cNvPr id="3" name="Content Placeholder 2">
            <a:extLst>
              <a:ext uri="{FF2B5EF4-FFF2-40B4-BE49-F238E27FC236}">
                <a16:creationId xmlns:a16="http://schemas.microsoft.com/office/drawing/2014/main" id="{8418FFE1-4F8F-4177-A2FA-41A3005590AA}"/>
              </a:ext>
            </a:extLst>
          </p:cNvPr>
          <p:cNvSpPr>
            <a:spLocks noGrp="1"/>
          </p:cNvSpPr>
          <p:nvPr>
            <p:ph idx="1"/>
          </p:nvPr>
        </p:nvSpPr>
        <p:spPr>
          <a:xfrm>
            <a:off x="1271809" y="2786741"/>
            <a:ext cx="4593970" cy="3244408"/>
          </a:xfrm>
        </p:spPr>
        <p:txBody>
          <a:bodyPr>
            <a:normAutofit fontScale="77500" lnSpcReduction="20000"/>
          </a:bodyPr>
          <a:lstStyle/>
          <a:p>
            <a:r>
              <a:rPr lang="en-US" dirty="0"/>
              <a:t>Add the following permissions to </a:t>
            </a:r>
            <a:r>
              <a:rPr lang="en-US" dirty="0" err="1"/>
              <a:t>AssemblyInfo.cs</a:t>
            </a:r>
            <a:endParaRPr lang="en-US" dirty="0"/>
          </a:p>
          <a:p>
            <a:pPr lvl="1"/>
            <a:r>
              <a:rPr lang="en-US" dirty="0"/>
              <a:t>Flashlight</a:t>
            </a:r>
          </a:p>
          <a:p>
            <a:pPr lvl="1"/>
            <a:r>
              <a:rPr lang="en-US" dirty="0"/>
              <a:t>Camera</a:t>
            </a:r>
          </a:p>
          <a:p>
            <a:r>
              <a:rPr lang="en-US" dirty="0"/>
              <a:t>If you want the hardware to be optional add the following </a:t>
            </a:r>
            <a:r>
              <a:rPr lang="en-US" dirty="0" err="1"/>
              <a:t>UsesFeatures</a:t>
            </a:r>
            <a:endParaRPr lang="en-US" dirty="0"/>
          </a:p>
          <a:p>
            <a:pPr lvl="1"/>
            <a:r>
              <a:rPr lang="en-US" dirty="0" err="1"/>
              <a:t>android.hardware.camera</a:t>
            </a:r>
            <a:endParaRPr lang="en-US" dirty="0"/>
          </a:p>
          <a:p>
            <a:pPr lvl="1"/>
            <a:r>
              <a:rPr lang="en-US" dirty="0" err="1"/>
              <a:t>android.hardware.camera.autofocus</a:t>
            </a:r>
            <a:endParaRPr lang="en-US" dirty="0"/>
          </a:p>
          <a:p>
            <a:r>
              <a:rPr lang="en-US" dirty="0"/>
              <a:t>If you make hardware optional…</a:t>
            </a:r>
          </a:p>
          <a:p>
            <a:pPr lvl="1"/>
            <a:r>
              <a:rPr lang="en-US" dirty="0"/>
              <a:t>Check before using</a:t>
            </a:r>
          </a:p>
          <a:p>
            <a:pPr lvl="1"/>
            <a:endParaRPr lang="en-US" dirty="0"/>
          </a:p>
        </p:txBody>
      </p:sp>
      <p:pic>
        <p:nvPicPr>
          <p:cNvPr id="4" name="Picture 3">
            <a:extLst>
              <a:ext uri="{FF2B5EF4-FFF2-40B4-BE49-F238E27FC236}">
                <a16:creationId xmlns:a16="http://schemas.microsoft.com/office/drawing/2014/main" id="{6519BFE2-AB48-4340-A5C0-57E07FEECA01}"/>
              </a:ext>
            </a:extLst>
          </p:cNvPr>
          <p:cNvPicPr>
            <a:picLocks noChangeAspect="1"/>
          </p:cNvPicPr>
          <p:nvPr/>
        </p:nvPicPr>
        <p:blipFill>
          <a:blip r:embed="rId3"/>
          <a:stretch>
            <a:fillRect/>
          </a:stretch>
        </p:blipFill>
        <p:spPr>
          <a:xfrm>
            <a:off x="5865779" y="2283839"/>
            <a:ext cx="5978457" cy="3985638"/>
          </a:xfrm>
          <a:prstGeom prst="rect">
            <a:avLst/>
          </a:prstGeom>
        </p:spPr>
      </p:pic>
    </p:spTree>
    <p:extLst>
      <p:ext uri="{BB962C8B-B14F-4D97-AF65-F5344CB8AC3E}">
        <p14:creationId xmlns:p14="http://schemas.microsoft.com/office/powerpoint/2010/main" val="151638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Flashlight:</a:t>
            </a:r>
            <a:br>
              <a:rPr lang="en-US" dirty="0"/>
            </a:br>
            <a:r>
              <a:rPr lang="en-US" dirty="0"/>
              <a:t>API</a:t>
            </a:r>
          </a:p>
        </p:txBody>
      </p:sp>
      <p:sp>
        <p:nvSpPr>
          <p:cNvPr id="3" name="Content Placeholder 2">
            <a:extLst>
              <a:ext uri="{FF2B5EF4-FFF2-40B4-BE49-F238E27FC236}">
                <a16:creationId xmlns:a16="http://schemas.microsoft.com/office/drawing/2014/main" id="{A2D8C038-9E7F-4F30-A350-2F9470764926}"/>
              </a:ext>
            </a:extLst>
          </p:cNvPr>
          <p:cNvSpPr>
            <a:spLocks noGrp="1"/>
          </p:cNvSpPr>
          <p:nvPr>
            <p:ph idx="1"/>
          </p:nvPr>
        </p:nvSpPr>
        <p:spPr>
          <a:xfrm>
            <a:off x="1484311" y="2090635"/>
            <a:ext cx="3690805" cy="3124201"/>
          </a:xfrm>
        </p:spPr>
        <p:txBody>
          <a:bodyPr>
            <a:normAutofit/>
          </a:bodyPr>
          <a:lstStyle/>
          <a:p>
            <a:r>
              <a:rPr lang="en-US" dirty="0" err="1"/>
              <a:t>Avaliable</a:t>
            </a:r>
            <a:r>
              <a:rPr lang="en-US" dirty="0"/>
              <a:t> Methods</a:t>
            </a:r>
          </a:p>
          <a:p>
            <a:pPr lvl="1"/>
            <a:r>
              <a:rPr lang="en-US" dirty="0" err="1"/>
              <a:t>Flashlight.TurnOnAsync</a:t>
            </a:r>
            <a:r>
              <a:rPr lang="en-US" dirty="0"/>
              <a:t>()</a:t>
            </a:r>
          </a:p>
          <a:p>
            <a:pPr lvl="1"/>
            <a:r>
              <a:rPr lang="en-US" dirty="0" err="1"/>
              <a:t>Flashlight.TurnOffAsync</a:t>
            </a:r>
            <a:r>
              <a:rPr lang="en-US" dirty="0"/>
              <a:t>()</a:t>
            </a:r>
          </a:p>
          <a:p>
            <a:r>
              <a:rPr lang="en-US" dirty="0"/>
              <a:t>Note</a:t>
            </a:r>
          </a:p>
          <a:p>
            <a:pPr lvl="1"/>
            <a:r>
              <a:rPr lang="en-US" dirty="0"/>
              <a:t>No flashlight state property, so turn off on page load</a:t>
            </a:r>
          </a:p>
          <a:p>
            <a:pPr lvl="1"/>
            <a:endParaRPr lang="en-US" dirty="0"/>
          </a:p>
        </p:txBody>
      </p:sp>
      <p:pic>
        <p:nvPicPr>
          <p:cNvPr id="4" name="Picture 3">
            <a:extLst>
              <a:ext uri="{FF2B5EF4-FFF2-40B4-BE49-F238E27FC236}">
                <a16:creationId xmlns:a16="http://schemas.microsoft.com/office/drawing/2014/main" id="{D02B4CDE-B648-411F-8714-93B2BFEF5390}"/>
              </a:ext>
            </a:extLst>
          </p:cNvPr>
          <p:cNvPicPr>
            <a:picLocks noChangeAspect="1"/>
          </p:cNvPicPr>
          <p:nvPr/>
        </p:nvPicPr>
        <p:blipFill>
          <a:blip r:embed="rId3"/>
          <a:stretch>
            <a:fillRect/>
          </a:stretch>
        </p:blipFill>
        <p:spPr>
          <a:xfrm>
            <a:off x="5865779" y="2283839"/>
            <a:ext cx="5978457" cy="3985638"/>
          </a:xfrm>
          <a:prstGeom prst="rect">
            <a:avLst/>
          </a:prstGeom>
        </p:spPr>
      </p:pic>
    </p:spTree>
    <p:extLst>
      <p:ext uri="{BB962C8B-B14F-4D97-AF65-F5344CB8AC3E}">
        <p14:creationId xmlns:p14="http://schemas.microsoft.com/office/powerpoint/2010/main" val="827690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Flashlight:</a:t>
            </a:r>
            <a:br>
              <a:rPr lang="en-US" dirty="0"/>
            </a:br>
            <a:r>
              <a:rPr lang="en-US" dirty="0"/>
              <a:t>DEMO</a:t>
            </a:r>
          </a:p>
        </p:txBody>
      </p:sp>
    </p:spTree>
    <p:extLst>
      <p:ext uri="{BB962C8B-B14F-4D97-AF65-F5344CB8AC3E}">
        <p14:creationId xmlns:p14="http://schemas.microsoft.com/office/powerpoint/2010/main" val="4150823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Accelerometer</a:t>
            </a:r>
          </a:p>
        </p:txBody>
      </p:sp>
      <p:pic>
        <p:nvPicPr>
          <p:cNvPr id="5" name="Picture 4">
            <a:extLst>
              <a:ext uri="{FF2B5EF4-FFF2-40B4-BE49-F238E27FC236}">
                <a16:creationId xmlns:a16="http://schemas.microsoft.com/office/drawing/2014/main" id="{9545288A-44B9-40BA-AD0A-358ADAAFCA44}"/>
              </a:ext>
            </a:extLst>
          </p:cNvPr>
          <p:cNvPicPr>
            <a:picLocks noChangeAspect="1"/>
          </p:cNvPicPr>
          <p:nvPr/>
        </p:nvPicPr>
        <p:blipFill>
          <a:blip r:embed="rId2"/>
          <a:stretch>
            <a:fillRect/>
          </a:stretch>
        </p:blipFill>
        <p:spPr>
          <a:xfrm>
            <a:off x="2805352" y="2438399"/>
            <a:ext cx="6581295" cy="3703301"/>
          </a:xfrm>
          <a:prstGeom prst="rect">
            <a:avLst/>
          </a:prstGeom>
        </p:spPr>
      </p:pic>
    </p:spTree>
    <p:extLst>
      <p:ext uri="{BB962C8B-B14F-4D97-AF65-F5344CB8AC3E}">
        <p14:creationId xmlns:p14="http://schemas.microsoft.com/office/powerpoint/2010/main" val="33366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D9745-0CA3-4CD4-BA12-98FD210728AB}"/>
              </a:ext>
            </a:extLst>
          </p:cNvPr>
          <p:cNvSpPr>
            <a:spLocks noGrp="1"/>
          </p:cNvSpPr>
          <p:nvPr>
            <p:ph type="title"/>
          </p:nvPr>
        </p:nvSpPr>
        <p:spPr/>
        <p:txBody>
          <a:bodyPr/>
          <a:lstStyle/>
          <a:p>
            <a:r>
              <a:rPr lang="en-US" dirty="0"/>
              <a:t>Accelerometer</a:t>
            </a:r>
          </a:p>
        </p:txBody>
      </p:sp>
      <p:sp>
        <p:nvSpPr>
          <p:cNvPr id="6" name="Content Placeholder 2">
            <a:extLst>
              <a:ext uri="{FF2B5EF4-FFF2-40B4-BE49-F238E27FC236}">
                <a16:creationId xmlns:a16="http://schemas.microsoft.com/office/drawing/2014/main" id="{A0BE0FFA-0311-4D1A-8F46-CEE3923758B9}"/>
              </a:ext>
            </a:extLst>
          </p:cNvPr>
          <p:cNvSpPr>
            <a:spLocks noGrp="1"/>
          </p:cNvSpPr>
          <p:nvPr>
            <p:ph idx="1"/>
          </p:nvPr>
        </p:nvSpPr>
        <p:spPr>
          <a:xfrm>
            <a:off x="1484311" y="2202908"/>
            <a:ext cx="3690805" cy="3124201"/>
          </a:xfrm>
        </p:spPr>
        <p:txBody>
          <a:bodyPr>
            <a:normAutofit/>
          </a:bodyPr>
          <a:lstStyle/>
          <a:p>
            <a:r>
              <a:rPr lang="en-US" dirty="0"/>
              <a:t>Readings are acceleration in the flowing planes</a:t>
            </a:r>
          </a:p>
          <a:p>
            <a:pPr lvl="1"/>
            <a:r>
              <a:rPr lang="en-US" dirty="0"/>
              <a:t>X</a:t>
            </a:r>
          </a:p>
          <a:p>
            <a:pPr lvl="1"/>
            <a:r>
              <a:rPr lang="en-US" dirty="0"/>
              <a:t>Y</a:t>
            </a:r>
          </a:p>
          <a:p>
            <a:pPr lvl="1"/>
            <a:r>
              <a:rPr lang="en-US" dirty="0"/>
              <a:t>Z</a:t>
            </a:r>
          </a:p>
          <a:p>
            <a:r>
              <a:rPr lang="en-US" dirty="0"/>
              <a:t>Readings in G.A.G (gravitational units)</a:t>
            </a:r>
          </a:p>
          <a:p>
            <a:pPr lvl="1"/>
            <a:endParaRPr lang="en-US" dirty="0"/>
          </a:p>
        </p:txBody>
      </p:sp>
      <p:grpSp>
        <p:nvGrpSpPr>
          <p:cNvPr id="11" name="Group 10">
            <a:extLst>
              <a:ext uri="{FF2B5EF4-FFF2-40B4-BE49-F238E27FC236}">
                <a16:creationId xmlns:a16="http://schemas.microsoft.com/office/drawing/2014/main" id="{7979FD4D-2E56-4A4D-8149-D3C2EEF8AC57}"/>
              </a:ext>
            </a:extLst>
          </p:cNvPr>
          <p:cNvGrpSpPr/>
          <p:nvPr/>
        </p:nvGrpSpPr>
        <p:grpSpPr>
          <a:xfrm>
            <a:off x="6177063" y="2154675"/>
            <a:ext cx="2217907" cy="3793787"/>
            <a:chOff x="6177063" y="2154675"/>
            <a:chExt cx="2217907" cy="3793787"/>
          </a:xfrm>
        </p:grpSpPr>
        <p:grpSp>
          <p:nvGrpSpPr>
            <p:cNvPr id="9" name="Group 8">
              <a:extLst>
                <a:ext uri="{FF2B5EF4-FFF2-40B4-BE49-F238E27FC236}">
                  <a16:creationId xmlns:a16="http://schemas.microsoft.com/office/drawing/2014/main" id="{C66FAD38-F090-4207-81BF-BFBB8E9C5BA5}"/>
                </a:ext>
              </a:extLst>
            </p:cNvPr>
            <p:cNvGrpSpPr/>
            <p:nvPr/>
          </p:nvGrpSpPr>
          <p:grpSpPr>
            <a:xfrm>
              <a:off x="6177063" y="2154675"/>
              <a:ext cx="2217907" cy="3793787"/>
              <a:chOff x="6138152" y="2096309"/>
              <a:chExt cx="2217907" cy="3793787"/>
            </a:xfrm>
          </p:grpSpPr>
          <p:sp>
            <p:nvSpPr>
              <p:cNvPr id="7" name="Rectangle: Rounded Corners 6">
                <a:extLst>
                  <a:ext uri="{FF2B5EF4-FFF2-40B4-BE49-F238E27FC236}">
                    <a16:creationId xmlns:a16="http://schemas.microsoft.com/office/drawing/2014/main" id="{F5E1505A-91A8-4706-B07D-B65431DFB64A}"/>
                  </a:ext>
                </a:extLst>
              </p:cNvPr>
              <p:cNvSpPr/>
              <p:nvPr/>
            </p:nvSpPr>
            <p:spPr>
              <a:xfrm>
                <a:off x="6138152" y="2096309"/>
                <a:ext cx="2217907" cy="37937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EF65D9-67E7-4BEE-96B9-2BE7BDC65F94}"/>
                  </a:ext>
                </a:extLst>
              </p:cNvPr>
              <p:cNvSpPr/>
              <p:nvPr/>
            </p:nvSpPr>
            <p:spPr>
              <a:xfrm>
                <a:off x="7072009" y="5293469"/>
                <a:ext cx="350195" cy="35830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BEF4CD8D-5E00-47C9-8ECC-0652EEF13418}"/>
                </a:ext>
              </a:extLst>
            </p:cNvPr>
            <p:cNvSpPr/>
            <p:nvPr/>
          </p:nvSpPr>
          <p:spPr>
            <a:xfrm>
              <a:off x="6381343" y="2315183"/>
              <a:ext cx="1809345" cy="28996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a:extLst>
              <a:ext uri="{FF2B5EF4-FFF2-40B4-BE49-F238E27FC236}">
                <a16:creationId xmlns:a16="http://schemas.microsoft.com/office/drawing/2014/main" id="{5F887348-F0F0-4108-99F4-CD631C15FE11}"/>
              </a:ext>
            </a:extLst>
          </p:cNvPr>
          <p:cNvCxnSpPr>
            <a:cxnSpLocks/>
          </p:cNvCxnSpPr>
          <p:nvPr/>
        </p:nvCxnSpPr>
        <p:spPr>
          <a:xfrm>
            <a:off x="7335465" y="1955260"/>
            <a:ext cx="16212" cy="431908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643789-5AB6-4486-9AB4-DACEC8976642}"/>
              </a:ext>
            </a:extLst>
          </p:cNvPr>
          <p:cNvCxnSpPr>
            <a:cxnSpLocks/>
          </p:cNvCxnSpPr>
          <p:nvPr/>
        </p:nvCxnSpPr>
        <p:spPr>
          <a:xfrm flipH="1">
            <a:off x="5175116" y="3953484"/>
            <a:ext cx="4494179" cy="5431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2864AB0-70BA-414C-AC67-88D81E9B972D}"/>
              </a:ext>
            </a:extLst>
          </p:cNvPr>
          <p:cNvCxnSpPr>
            <a:cxnSpLocks/>
          </p:cNvCxnSpPr>
          <p:nvPr/>
        </p:nvCxnSpPr>
        <p:spPr>
          <a:xfrm flipH="1">
            <a:off x="5924145" y="3953484"/>
            <a:ext cx="1428344" cy="18539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B08CE0-668E-4322-951F-627D1D47E99B}"/>
              </a:ext>
            </a:extLst>
          </p:cNvPr>
          <p:cNvCxnSpPr>
            <a:cxnSpLocks/>
          </p:cNvCxnSpPr>
          <p:nvPr/>
        </p:nvCxnSpPr>
        <p:spPr>
          <a:xfrm flipV="1">
            <a:off x="8370648" y="2009568"/>
            <a:ext cx="264269" cy="347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34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ADA1-1197-4625-9C7B-8FEDEB4075C3}"/>
              </a:ext>
            </a:extLst>
          </p:cNvPr>
          <p:cNvSpPr>
            <a:spLocks noGrp="1"/>
          </p:cNvSpPr>
          <p:nvPr>
            <p:ph type="title"/>
          </p:nvPr>
        </p:nvSpPr>
        <p:spPr>
          <a:xfrm>
            <a:off x="1484310" y="2552700"/>
            <a:ext cx="10018713" cy="1752599"/>
          </a:xfrm>
        </p:spPr>
        <p:txBody>
          <a:bodyPr>
            <a:normAutofit/>
          </a:bodyPr>
          <a:lstStyle/>
          <a:p>
            <a:r>
              <a:rPr lang="en-US" sz="5400" dirty="0"/>
              <a:t>What is </a:t>
            </a:r>
            <a:r>
              <a:rPr lang="en-US" sz="5400" dirty="0" err="1"/>
              <a:t>Xamarin.Forms</a:t>
            </a:r>
            <a:r>
              <a:rPr lang="en-US" sz="5400" dirty="0"/>
              <a:t>?</a:t>
            </a:r>
          </a:p>
        </p:txBody>
      </p:sp>
    </p:spTree>
    <p:extLst>
      <p:ext uri="{BB962C8B-B14F-4D97-AF65-F5344CB8AC3E}">
        <p14:creationId xmlns:p14="http://schemas.microsoft.com/office/powerpoint/2010/main" val="2718233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Accelerometer :</a:t>
            </a:r>
            <a:br>
              <a:rPr lang="en-US" dirty="0"/>
            </a:br>
            <a:r>
              <a:rPr lang="en-US" dirty="0"/>
              <a:t>API</a:t>
            </a:r>
          </a:p>
        </p:txBody>
      </p:sp>
      <p:sp>
        <p:nvSpPr>
          <p:cNvPr id="3" name="Content Placeholder 2">
            <a:extLst>
              <a:ext uri="{FF2B5EF4-FFF2-40B4-BE49-F238E27FC236}">
                <a16:creationId xmlns:a16="http://schemas.microsoft.com/office/drawing/2014/main" id="{A2D8C038-9E7F-4F30-A350-2F9470764926}"/>
              </a:ext>
            </a:extLst>
          </p:cNvPr>
          <p:cNvSpPr>
            <a:spLocks noGrp="1"/>
          </p:cNvSpPr>
          <p:nvPr>
            <p:ph idx="1"/>
          </p:nvPr>
        </p:nvSpPr>
        <p:spPr>
          <a:xfrm>
            <a:off x="1484311" y="2197639"/>
            <a:ext cx="5325051" cy="3124201"/>
          </a:xfrm>
        </p:spPr>
        <p:txBody>
          <a:bodyPr>
            <a:normAutofit fontScale="92500" lnSpcReduction="20000"/>
          </a:bodyPr>
          <a:lstStyle/>
          <a:p>
            <a:r>
              <a:rPr lang="en-US" dirty="0" err="1"/>
              <a:t>Avaliable</a:t>
            </a:r>
            <a:r>
              <a:rPr lang="en-US" dirty="0"/>
              <a:t> Methods</a:t>
            </a:r>
          </a:p>
          <a:p>
            <a:pPr lvl="1"/>
            <a:r>
              <a:rPr lang="en-US" dirty="0"/>
              <a:t>Start(</a:t>
            </a:r>
            <a:r>
              <a:rPr lang="en-US" dirty="0" err="1"/>
              <a:t>SensorSpeed</a:t>
            </a:r>
            <a:r>
              <a:rPr lang="en-US" dirty="0"/>
              <a:t> speed)</a:t>
            </a:r>
          </a:p>
          <a:p>
            <a:pPr lvl="1"/>
            <a:r>
              <a:rPr lang="en-US" dirty="0"/>
              <a:t>Stop()</a:t>
            </a:r>
          </a:p>
          <a:p>
            <a:r>
              <a:rPr lang="en-US" dirty="0"/>
              <a:t>Events</a:t>
            </a:r>
          </a:p>
          <a:p>
            <a:pPr lvl="1"/>
            <a:r>
              <a:rPr lang="en-US" dirty="0" err="1"/>
              <a:t>ReadingChanged</a:t>
            </a:r>
            <a:r>
              <a:rPr lang="en-US" dirty="0"/>
              <a:t> </a:t>
            </a:r>
          </a:p>
          <a:p>
            <a:pPr lvl="2"/>
            <a:r>
              <a:rPr lang="en-US" dirty="0" err="1"/>
              <a:t>AccelerometerChangedEventArgs</a:t>
            </a:r>
            <a:r>
              <a:rPr lang="en-US" dirty="0"/>
              <a:t> </a:t>
            </a:r>
          </a:p>
          <a:p>
            <a:pPr lvl="3"/>
            <a:r>
              <a:rPr lang="en-US" dirty="0"/>
              <a:t>X Reading</a:t>
            </a:r>
          </a:p>
          <a:p>
            <a:pPr lvl="3"/>
            <a:r>
              <a:rPr lang="en-US" dirty="0"/>
              <a:t>Y Reading</a:t>
            </a:r>
          </a:p>
          <a:p>
            <a:pPr lvl="3"/>
            <a:r>
              <a:rPr lang="en-US" dirty="0"/>
              <a:t>Z Reading</a:t>
            </a:r>
          </a:p>
        </p:txBody>
      </p:sp>
      <p:pic>
        <p:nvPicPr>
          <p:cNvPr id="5" name="Picture 4">
            <a:extLst>
              <a:ext uri="{FF2B5EF4-FFF2-40B4-BE49-F238E27FC236}">
                <a16:creationId xmlns:a16="http://schemas.microsoft.com/office/drawing/2014/main" id="{0D352A85-6EF6-4E14-9A97-30A9D2102E85}"/>
              </a:ext>
            </a:extLst>
          </p:cNvPr>
          <p:cNvPicPr>
            <a:picLocks noChangeAspect="1"/>
          </p:cNvPicPr>
          <p:nvPr/>
        </p:nvPicPr>
        <p:blipFill>
          <a:blip r:embed="rId3"/>
          <a:stretch>
            <a:fillRect/>
          </a:stretch>
        </p:blipFill>
        <p:spPr>
          <a:xfrm>
            <a:off x="6894165" y="2197639"/>
            <a:ext cx="4934125" cy="2776437"/>
          </a:xfrm>
          <a:prstGeom prst="rect">
            <a:avLst/>
          </a:prstGeom>
        </p:spPr>
      </p:pic>
    </p:spTree>
    <p:extLst>
      <p:ext uri="{BB962C8B-B14F-4D97-AF65-F5344CB8AC3E}">
        <p14:creationId xmlns:p14="http://schemas.microsoft.com/office/powerpoint/2010/main" val="3720185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AA17-480F-4F26-B098-B0C1D379DF38}"/>
              </a:ext>
            </a:extLst>
          </p:cNvPr>
          <p:cNvSpPr>
            <a:spLocks noGrp="1"/>
          </p:cNvSpPr>
          <p:nvPr>
            <p:ph type="title"/>
          </p:nvPr>
        </p:nvSpPr>
        <p:spPr/>
        <p:txBody>
          <a:bodyPr/>
          <a:lstStyle/>
          <a:p>
            <a:r>
              <a:rPr lang="en-US" dirty="0"/>
              <a:t>Sensor Speed</a:t>
            </a:r>
          </a:p>
        </p:txBody>
      </p:sp>
      <p:sp>
        <p:nvSpPr>
          <p:cNvPr id="3" name="Content Placeholder 2">
            <a:extLst>
              <a:ext uri="{FF2B5EF4-FFF2-40B4-BE49-F238E27FC236}">
                <a16:creationId xmlns:a16="http://schemas.microsoft.com/office/drawing/2014/main" id="{E9824F22-CD8B-47E8-86FA-5107D3474E62}"/>
              </a:ext>
            </a:extLst>
          </p:cNvPr>
          <p:cNvSpPr>
            <a:spLocks noGrp="1"/>
          </p:cNvSpPr>
          <p:nvPr>
            <p:ph idx="1"/>
          </p:nvPr>
        </p:nvSpPr>
        <p:spPr>
          <a:xfrm>
            <a:off x="1484311" y="2078475"/>
            <a:ext cx="10018713" cy="3124201"/>
          </a:xfrm>
        </p:spPr>
        <p:txBody>
          <a:bodyPr/>
          <a:lstStyle/>
          <a:p>
            <a:r>
              <a:rPr lang="en-US" b="1" dirty="0"/>
              <a:t>Fastest</a:t>
            </a:r>
            <a:r>
              <a:rPr lang="en-US" dirty="0"/>
              <a:t> – Get the sensor data as fast as possible (not guaranteed to return on UI thread).</a:t>
            </a:r>
          </a:p>
          <a:p>
            <a:r>
              <a:rPr lang="en-US" b="1" dirty="0"/>
              <a:t>Game</a:t>
            </a:r>
            <a:r>
              <a:rPr lang="en-US" dirty="0"/>
              <a:t> – Rate suitable for games (not guaranteed to return on UI thread).</a:t>
            </a:r>
          </a:p>
          <a:p>
            <a:r>
              <a:rPr lang="en-US" b="1" dirty="0"/>
              <a:t>Normal</a:t>
            </a:r>
            <a:r>
              <a:rPr lang="en-US" dirty="0"/>
              <a:t> – Default rate suitable for screen orientation changes.</a:t>
            </a:r>
          </a:p>
          <a:p>
            <a:r>
              <a:rPr lang="en-US" b="1" dirty="0"/>
              <a:t>UI</a:t>
            </a:r>
            <a:r>
              <a:rPr lang="en-US" dirty="0"/>
              <a:t> – Rate suitable for general user interface.</a:t>
            </a:r>
          </a:p>
        </p:txBody>
      </p:sp>
    </p:spTree>
    <p:extLst>
      <p:ext uri="{BB962C8B-B14F-4D97-AF65-F5344CB8AC3E}">
        <p14:creationId xmlns:p14="http://schemas.microsoft.com/office/powerpoint/2010/main" val="3285334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Accelerometer:</a:t>
            </a:r>
            <a:br>
              <a:rPr lang="en-US" dirty="0"/>
            </a:br>
            <a:r>
              <a:rPr lang="en-US" dirty="0"/>
              <a:t>DEMO</a:t>
            </a:r>
          </a:p>
        </p:txBody>
      </p:sp>
    </p:spTree>
    <p:extLst>
      <p:ext uri="{BB962C8B-B14F-4D97-AF65-F5344CB8AC3E}">
        <p14:creationId xmlns:p14="http://schemas.microsoft.com/office/powerpoint/2010/main" val="616095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Accelerometer :</a:t>
            </a:r>
            <a:br>
              <a:rPr lang="en-US" dirty="0"/>
            </a:br>
            <a:r>
              <a:rPr lang="en-US" dirty="0"/>
              <a:t>Real World Application</a:t>
            </a:r>
          </a:p>
        </p:txBody>
      </p:sp>
      <p:sp>
        <p:nvSpPr>
          <p:cNvPr id="6" name="Content Placeholder 5">
            <a:extLst>
              <a:ext uri="{FF2B5EF4-FFF2-40B4-BE49-F238E27FC236}">
                <a16:creationId xmlns:a16="http://schemas.microsoft.com/office/drawing/2014/main" id="{5C0CB48B-853D-4CF3-810B-B216857F0D17}"/>
              </a:ext>
            </a:extLst>
          </p:cNvPr>
          <p:cNvSpPr>
            <a:spLocks noGrp="1"/>
          </p:cNvSpPr>
          <p:nvPr>
            <p:ph idx="1"/>
          </p:nvPr>
        </p:nvSpPr>
        <p:spPr>
          <a:xfrm>
            <a:off x="1484310" y="2231571"/>
            <a:ext cx="10018713" cy="3124201"/>
          </a:xfrm>
        </p:spPr>
        <p:txBody>
          <a:bodyPr/>
          <a:lstStyle/>
          <a:p>
            <a:r>
              <a:rPr lang="en-US" dirty="0"/>
              <a:t>Sleep Time: Cycle Alarm Timer</a:t>
            </a:r>
          </a:p>
          <a:p>
            <a:pPr lvl="1"/>
            <a:r>
              <a:rPr lang="en-US" dirty="0"/>
              <a:t>Application by </a:t>
            </a:r>
            <a:r>
              <a:rPr lang="en-US" dirty="0" err="1"/>
              <a:t>Azumio</a:t>
            </a:r>
            <a:r>
              <a:rPr lang="en-US" dirty="0"/>
              <a:t> Inc</a:t>
            </a:r>
          </a:p>
          <a:p>
            <a:r>
              <a:rPr lang="en-US" dirty="0"/>
              <a:t>Uses accelerometer to detect bed movement</a:t>
            </a:r>
          </a:p>
          <a:p>
            <a:pPr lvl="1"/>
            <a:r>
              <a:rPr lang="en-US" dirty="0"/>
              <a:t>User places phone at corner of bed</a:t>
            </a:r>
          </a:p>
          <a:p>
            <a:pPr lvl="1"/>
            <a:r>
              <a:rPr lang="en-US" dirty="0"/>
              <a:t>Able to report sleep quality </a:t>
            </a:r>
          </a:p>
        </p:txBody>
      </p:sp>
    </p:spTree>
    <p:extLst>
      <p:ext uri="{BB962C8B-B14F-4D97-AF65-F5344CB8AC3E}">
        <p14:creationId xmlns:p14="http://schemas.microsoft.com/office/powerpoint/2010/main" val="1933378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Battery</a:t>
            </a:r>
          </a:p>
        </p:txBody>
      </p:sp>
      <p:pic>
        <p:nvPicPr>
          <p:cNvPr id="4" name="Picture 3">
            <a:extLst>
              <a:ext uri="{FF2B5EF4-FFF2-40B4-BE49-F238E27FC236}">
                <a16:creationId xmlns:a16="http://schemas.microsoft.com/office/drawing/2014/main" id="{AB73FED7-F7D8-40C8-8F98-DD28EF4D204A}"/>
              </a:ext>
            </a:extLst>
          </p:cNvPr>
          <p:cNvPicPr>
            <a:picLocks noChangeAspect="1"/>
          </p:cNvPicPr>
          <p:nvPr/>
        </p:nvPicPr>
        <p:blipFill>
          <a:blip r:embed="rId2"/>
          <a:stretch>
            <a:fillRect/>
          </a:stretch>
        </p:blipFill>
        <p:spPr>
          <a:xfrm>
            <a:off x="3203020" y="2041612"/>
            <a:ext cx="6581294" cy="4391917"/>
          </a:xfrm>
          <a:prstGeom prst="rect">
            <a:avLst/>
          </a:prstGeom>
        </p:spPr>
      </p:pic>
    </p:spTree>
    <p:extLst>
      <p:ext uri="{BB962C8B-B14F-4D97-AF65-F5344CB8AC3E}">
        <p14:creationId xmlns:p14="http://schemas.microsoft.com/office/powerpoint/2010/main" val="2765126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Battery :</a:t>
            </a:r>
            <a:br>
              <a:rPr lang="en-US" dirty="0"/>
            </a:br>
            <a:r>
              <a:rPr lang="en-US" dirty="0"/>
              <a:t>Android Setup</a:t>
            </a:r>
          </a:p>
        </p:txBody>
      </p:sp>
      <p:sp>
        <p:nvSpPr>
          <p:cNvPr id="3" name="Content Placeholder 2">
            <a:extLst>
              <a:ext uri="{FF2B5EF4-FFF2-40B4-BE49-F238E27FC236}">
                <a16:creationId xmlns:a16="http://schemas.microsoft.com/office/drawing/2014/main" id="{8418FFE1-4F8F-4177-A2FA-41A3005590AA}"/>
              </a:ext>
            </a:extLst>
          </p:cNvPr>
          <p:cNvSpPr>
            <a:spLocks noGrp="1"/>
          </p:cNvSpPr>
          <p:nvPr>
            <p:ph idx="1"/>
          </p:nvPr>
        </p:nvSpPr>
        <p:spPr>
          <a:xfrm>
            <a:off x="1262081" y="2552520"/>
            <a:ext cx="4593970" cy="1752599"/>
          </a:xfrm>
        </p:spPr>
        <p:txBody>
          <a:bodyPr>
            <a:normAutofit/>
          </a:bodyPr>
          <a:lstStyle/>
          <a:p>
            <a:r>
              <a:rPr lang="en-US" dirty="0"/>
              <a:t>Add the following permissions to </a:t>
            </a:r>
            <a:r>
              <a:rPr lang="en-US" dirty="0" err="1"/>
              <a:t>AssemblyInfo.cs</a:t>
            </a:r>
            <a:endParaRPr lang="en-US" dirty="0"/>
          </a:p>
          <a:p>
            <a:pPr lvl="1"/>
            <a:r>
              <a:rPr lang="en-US" dirty="0" err="1"/>
              <a:t>Battery_Stats</a:t>
            </a:r>
            <a:endParaRPr lang="en-US" dirty="0"/>
          </a:p>
        </p:txBody>
      </p:sp>
      <p:pic>
        <p:nvPicPr>
          <p:cNvPr id="5" name="Picture 4">
            <a:extLst>
              <a:ext uri="{FF2B5EF4-FFF2-40B4-BE49-F238E27FC236}">
                <a16:creationId xmlns:a16="http://schemas.microsoft.com/office/drawing/2014/main" id="{E17D4B51-6E9C-4BFC-AEF5-A11BAC16FE59}"/>
              </a:ext>
            </a:extLst>
          </p:cNvPr>
          <p:cNvPicPr>
            <a:picLocks noChangeAspect="1"/>
          </p:cNvPicPr>
          <p:nvPr/>
        </p:nvPicPr>
        <p:blipFill>
          <a:blip r:embed="rId3"/>
          <a:stretch>
            <a:fillRect/>
          </a:stretch>
        </p:blipFill>
        <p:spPr>
          <a:xfrm>
            <a:off x="5940237" y="2552521"/>
            <a:ext cx="5416805" cy="3614815"/>
          </a:xfrm>
          <a:prstGeom prst="rect">
            <a:avLst/>
          </a:prstGeom>
        </p:spPr>
      </p:pic>
    </p:spTree>
    <p:extLst>
      <p:ext uri="{BB962C8B-B14F-4D97-AF65-F5344CB8AC3E}">
        <p14:creationId xmlns:p14="http://schemas.microsoft.com/office/powerpoint/2010/main" val="2496579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Battery:</a:t>
            </a:r>
            <a:br>
              <a:rPr lang="en-US" dirty="0"/>
            </a:br>
            <a:r>
              <a:rPr lang="en-US" dirty="0"/>
              <a:t>API</a:t>
            </a:r>
          </a:p>
        </p:txBody>
      </p:sp>
      <p:pic>
        <p:nvPicPr>
          <p:cNvPr id="5" name="Picture 4">
            <a:extLst>
              <a:ext uri="{FF2B5EF4-FFF2-40B4-BE49-F238E27FC236}">
                <a16:creationId xmlns:a16="http://schemas.microsoft.com/office/drawing/2014/main" id="{E17D4B51-6E9C-4BFC-AEF5-A11BAC16FE59}"/>
              </a:ext>
            </a:extLst>
          </p:cNvPr>
          <p:cNvPicPr>
            <a:picLocks noChangeAspect="1"/>
          </p:cNvPicPr>
          <p:nvPr/>
        </p:nvPicPr>
        <p:blipFill>
          <a:blip r:embed="rId3"/>
          <a:stretch>
            <a:fillRect/>
          </a:stretch>
        </p:blipFill>
        <p:spPr>
          <a:xfrm>
            <a:off x="6280705" y="2438399"/>
            <a:ext cx="5416805" cy="3614815"/>
          </a:xfrm>
          <a:prstGeom prst="rect">
            <a:avLst/>
          </a:prstGeom>
        </p:spPr>
      </p:pic>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2251954" y="2315501"/>
            <a:ext cx="6527260" cy="4208202"/>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err="1"/>
              <a:t>ChargeLevel</a:t>
            </a:r>
            <a:endParaRPr lang="en-US" dirty="0"/>
          </a:p>
          <a:p>
            <a:pPr lvl="2"/>
            <a:r>
              <a:rPr lang="en-US" dirty="0"/>
              <a:t>double</a:t>
            </a:r>
          </a:p>
          <a:p>
            <a:pPr lvl="1"/>
            <a:r>
              <a:rPr lang="en-US" dirty="0"/>
              <a:t>State</a:t>
            </a:r>
          </a:p>
          <a:p>
            <a:pPr lvl="2"/>
            <a:r>
              <a:rPr lang="en-US" dirty="0" err="1"/>
              <a:t>BatteryState</a:t>
            </a:r>
            <a:endParaRPr lang="en-US" dirty="0"/>
          </a:p>
          <a:p>
            <a:pPr lvl="1"/>
            <a:r>
              <a:rPr lang="en-US" dirty="0" err="1"/>
              <a:t>PowerSource</a:t>
            </a:r>
            <a:endParaRPr lang="en-US" dirty="0"/>
          </a:p>
          <a:p>
            <a:pPr lvl="2"/>
            <a:r>
              <a:rPr lang="en-US" dirty="0" err="1"/>
              <a:t>BatteryPowerSource</a:t>
            </a:r>
            <a:endParaRPr lang="en-US" dirty="0"/>
          </a:p>
          <a:p>
            <a:r>
              <a:rPr lang="en-US" dirty="0"/>
              <a:t>Events</a:t>
            </a:r>
          </a:p>
          <a:p>
            <a:pPr lvl="1"/>
            <a:r>
              <a:rPr lang="en-US" dirty="0" err="1"/>
              <a:t>BatteryChanged</a:t>
            </a:r>
            <a:r>
              <a:rPr lang="en-US" dirty="0"/>
              <a:t>  </a:t>
            </a:r>
          </a:p>
          <a:p>
            <a:pPr lvl="2"/>
            <a:r>
              <a:rPr lang="en-US" dirty="0" err="1"/>
              <a:t>BatteryInfoChangedEventArgs</a:t>
            </a:r>
            <a:r>
              <a:rPr lang="en-US" dirty="0"/>
              <a:t>  </a:t>
            </a:r>
          </a:p>
          <a:p>
            <a:pPr lvl="3"/>
            <a:r>
              <a:rPr lang="en-US" dirty="0" err="1"/>
              <a:t>ChargeLevel</a:t>
            </a:r>
            <a:endParaRPr lang="en-US" dirty="0"/>
          </a:p>
          <a:p>
            <a:pPr lvl="3"/>
            <a:r>
              <a:rPr lang="en-US" dirty="0"/>
              <a:t>State</a:t>
            </a:r>
          </a:p>
          <a:p>
            <a:pPr lvl="3"/>
            <a:r>
              <a:rPr lang="en-US" dirty="0" err="1"/>
              <a:t>BatteryPowerSource</a:t>
            </a:r>
            <a:endParaRPr lang="en-US" dirty="0"/>
          </a:p>
        </p:txBody>
      </p:sp>
    </p:spTree>
    <p:extLst>
      <p:ext uri="{BB962C8B-B14F-4D97-AF65-F5344CB8AC3E}">
        <p14:creationId xmlns:p14="http://schemas.microsoft.com/office/powerpoint/2010/main" val="3943636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Battery:</a:t>
            </a:r>
            <a:br>
              <a:rPr lang="en-US" dirty="0"/>
            </a:br>
            <a:r>
              <a:rPr lang="en-US" dirty="0"/>
              <a:t>DEMO</a:t>
            </a:r>
          </a:p>
        </p:txBody>
      </p:sp>
    </p:spTree>
    <p:extLst>
      <p:ext uri="{BB962C8B-B14F-4D97-AF65-F5344CB8AC3E}">
        <p14:creationId xmlns:p14="http://schemas.microsoft.com/office/powerpoint/2010/main" val="47169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Battery:</a:t>
            </a:r>
            <a:br>
              <a:rPr lang="en-US" dirty="0"/>
            </a:br>
            <a:r>
              <a:rPr lang="en-US" dirty="0"/>
              <a:t>Real World Application</a:t>
            </a:r>
          </a:p>
        </p:txBody>
      </p:sp>
      <p:pic>
        <p:nvPicPr>
          <p:cNvPr id="5" name="Picture 4">
            <a:extLst>
              <a:ext uri="{FF2B5EF4-FFF2-40B4-BE49-F238E27FC236}">
                <a16:creationId xmlns:a16="http://schemas.microsoft.com/office/drawing/2014/main" id="{E17D4B51-6E9C-4BFC-AEF5-A11BAC16FE59}"/>
              </a:ext>
            </a:extLst>
          </p:cNvPr>
          <p:cNvPicPr>
            <a:picLocks noChangeAspect="1"/>
          </p:cNvPicPr>
          <p:nvPr/>
        </p:nvPicPr>
        <p:blipFill>
          <a:blip r:embed="rId3"/>
          <a:stretch>
            <a:fillRect/>
          </a:stretch>
        </p:blipFill>
        <p:spPr>
          <a:xfrm>
            <a:off x="6280705" y="2438399"/>
            <a:ext cx="5416805" cy="3614815"/>
          </a:xfrm>
          <a:prstGeom prst="rect">
            <a:avLst/>
          </a:prstGeom>
        </p:spPr>
      </p:pic>
      <p:sp>
        <p:nvSpPr>
          <p:cNvPr id="7" name="Content Placeholder 5">
            <a:extLst>
              <a:ext uri="{FF2B5EF4-FFF2-40B4-BE49-F238E27FC236}">
                <a16:creationId xmlns:a16="http://schemas.microsoft.com/office/drawing/2014/main" id="{2EC6E54C-24CC-4479-8162-3B691F3375FE}"/>
              </a:ext>
            </a:extLst>
          </p:cNvPr>
          <p:cNvSpPr>
            <a:spLocks noGrp="1"/>
          </p:cNvSpPr>
          <p:nvPr>
            <p:ph idx="1"/>
          </p:nvPr>
        </p:nvSpPr>
        <p:spPr>
          <a:xfrm>
            <a:off x="1119673" y="2438399"/>
            <a:ext cx="5069634" cy="2139821"/>
          </a:xfrm>
        </p:spPr>
        <p:txBody>
          <a:bodyPr/>
          <a:lstStyle/>
          <a:p>
            <a:r>
              <a:rPr lang="en-US" dirty="0"/>
              <a:t>Ability to monitor battery health</a:t>
            </a:r>
          </a:p>
          <a:p>
            <a:r>
              <a:rPr lang="en-US" dirty="0"/>
              <a:t>Ability to warn users to save if battery level gets low</a:t>
            </a:r>
          </a:p>
          <a:p>
            <a:pPr marL="0" indent="0">
              <a:buNone/>
            </a:pPr>
            <a:endParaRPr lang="en-US" dirty="0"/>
          </a:p>
        </p:txBody>
      </p:sp>
    </p:spTree>
    <p:extLst>
      <p:ext uri="{BB962C8B-B14F-4D97-AF65-F5344CB8AC3E}">
        <p14:creationId xmlns:p14="http://schemas.microsoft.com/office/powerpoint/2010/main" val="2758355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Application Information</a:t>
            </a:r>
          </a:p>
        </p:txBody>
      </p:sp>
      <p:pic>
        <p:nvPicPr>
          <p:cNvPr id="4" name="Picture 3">
            <a:extLst>
              <a:ext uri="{FF2B5EF4-FFF2-40B4-BE49-F238E27FC236}">
                <a16:creationId xmlns:a16="http://schemas.microsoft.com/office/drawing/2014/main" id="{237BFCD2-2C3F-4719-A75F-927708C22C6A}"/>
              </a:ext>
            </a:extLst>
          </p:cNvPr>
          <p:cNvPicPr>
            <a:picLocks noChangeAspect="1"/>
          </p:cNvPicPr>
          <p:nvPr/>
        </p:nvPicPr>
        <p:blipFill>
          <a:blip r:embed="rId2"/>
          <a:stretch>
            <a:fillRect/>
          </a:stretch>
        </p:blipFill>
        <p:spPr>
          <a:xfrm>
            <a:off x="3006929" y="2170169"/>
            <a:ext cx="6178142" cy="4118761"/>
          </a:xfrm>
          <a:prstGeom prst="rect">
            <a:avLst/>
          </a:prstGeom>
        </p:spPr>
      </p:pic>
    </p:spTree>
    <p:extLst>
      <p:ext uri="{BB962C8B-B14F-4D97-AF65-F5344CB8AC3E}">
        <p14:creationId xmlns:p14="http://schemas.microsoft.com/office/powerpoint/2010/main" val="236813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ADA1-1197-4625-9C7B-8FEDEB4075C3}"/>
              </a:ext>
            </a:extLst>
          </p:cNvPr>
          <p:cNvSpPr>
            <a:spLocks noGrp="1"/>
          </p:cNvSpPr>
          <p:nvPr>
            <p:ph type="title"/>
          </p:nvPr>
        </p:nvSpPr>
        <p:spPr/>
        <p:txBody>
          <a:bodyPr/>
          <a:lstStyle/>
          <a:p>
            <a:r>
              <a:rPr lang="en-US" dirty="0"/>
              <a:t>What is </a:t>
            </a:r>
            <a:r>
              <a:rPr lang="en-US" dirty="0" err="1"/>
              <a:t>Xamarin.Forms</a:t>
            </a:r>
            <a:r>
              <a:rPr lang="en-US" dirty="0"/>
              <a:t>?</a:t>
            </a:r>
          </a:p>
        </p:txBody>
      </p:sp>
      <p:sp>
        <p:nvSpPr>
          <p:cNvPr id="8" name="Content Placeholder 7">
            <a:extLst>
              <a:ext uri="{FF2B5EF4-FFF2-40B4-BE49-F238E27FC236}">
                <a16:creationId xmlns:a16="http://schemas.microsoft.com/office/drawing/2014/main" id="{338A1AD5-7152-45E7-A482-E5111F84633D}"/>
              </a:ext>
            </a:extLst>
          </p:cNvPr>
          <p:cNvSpPr>
            <a:spLocks noGrp="1"/>
          </p:cNvSpPr>
          <p:nvPr>
            <p:ph idx="1"/>
          </p:nvPr>
        </p:nvSpPr>
        <p:spPr>
          <a:xfrm>
            <a:off x="1484311" y="2057400"/>
            <a:ext cx="10018713" cy="1275347"/>
          </a:xfrm>
        </p:spPr>
        <p:txBody>
          <a:bodyPr/>
          <a:lstStyle/>
          <a:p>
            <a:r>
              <a:rPr lang="en-US" dirty="0"/>
              <a:t>Cross-platform UI toolkit</a:t>
            </a:r>
          </a:p>
          <a:p>
            <a:r>
              <a:rPr lang="en-US" dirty="0"/>
              <a:t>Development done using .NET</a:t>
            </a:r>
          </a:p>
        </p:txBody>
      </p:sp>
      <p:pic>
        <p:nvPicPr>
          <p:cNvPr id="6" name="Picture 5">
            <a:extLst>
              <a:ext uri="{FF2B5EF4-FFF2-40B4-BE49-F238E27FC236}">
                <a16:creationId xmlns:a16="http://schemas.microsoft.com/office/drawing/2014/main" id="{893ADE8D-8E68-4172-9836-0CFBDF3CE1C5}"/>
              </a:ext>
            </a:extLst>
          </p:cNvPr>
          <p:cNvPicPr>
            <a:picLocks noChangeAspect="1"/>
          </p:cNvPicPr>
          <p:nvPr/>
        </p:nvPicPr>
        <p:blipFill>
          <a:blip r:embed="rId3"/>
          <a:stretch>
            <a:fillRect/>
          </a:stretch>
        </p:blipFill>
        <p:spPr>
          <a:xfrm>
            <a:off x="6493667" y="3894218"/>
            <a:ext cx="3609827" cy="240655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F4D49B0-26BA-4EE3-8D41-86AB0671FBC5}"/>
              </a:ext>
            </a:extLst>
          </p:cNvPr>
          <p:cNvPicPr>
            <a:picLocks noChangeAspect="1"/>
          </p:cNvPicPr>
          <p:nvPr/>
        </p:nvPicPr>
        <p:blipFill>
          <a:blip r:embed="rId4"/>
          <a:stretch>
            <a:fillRect/>
          </a:stretch>
        </p:blipFill>
        <p:spPr>
          <a:xfrm>
            <a:off x="2486173" y="3894219"/>
            <a:ext cx="3609827" cy="240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0225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Application Information:</a:t>
            </a:r>
            <a:br>
              <a:rPr lang="en-US" dirty="0"/>
            </a:br>
            <a:r>
              <a:rPr lang="en-US" dirty="0"/>
              <a:t>API</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2251954" y="2315501"/>
            <a:ext cx="6527260" cy="420820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a:t>Name</a:t>
            </a:r>
          </a:p>
          <a:p>
            <a:pPr lvl="1"/>
            <a:r>
              <a:rPr lang="en-US" dirty="0" err="1"/>
              <a:t>PackageName</a:t>
            </a:r>
            <a:endParaRPr lang="en-US" dirty="0"/>
          </a:p>
          <a:p>
            <a:pPr lvl="1"/>
            <a:r>
              <a:rPr lang="en-US" dirty="0" err="1"/>
              <a:t>VersionString</a:t>
            </a:r>
            <a:endParaRPr lang="en-US" dirty="0"/>
          </a:p>
          <a:p>
            <a:pPr lvl="1"/>
            <a:r>
              <a:rPr lang="en-US" dirty="0" err="1"/>
              <a:t>BuildString</a:t>
            </a:r>
            <a:endParaRPr lang="en-US" dirty="0"/>
          </a:p>
          <a:p>
            <a:r>
              <a:rPr lang="en-US" dirty="0"/>
              <a:t>Originating locations</a:t>
            </a:r>
          </a:p>
          <a:p>
            <a:pPr lvl="1"/>
            <a:r>
              <a:rPr lang="en-US" dirty="0"/>
              <a:t>AndroidManifest.xml</a:t>
            </a:r>
          </a:p>
          <a:p>
            <a:pPr lvl="1"/>
            <a:r>
              <a:rPr lang="en-US" dirty="0" err="1"/>
              <a:t>Info.plist</a:t>
            </a:r>
            <a:endParaRPr lang="en-US" dirty="0"/>
          </a:p>
        </p:txBody>
      </p:sp>
      <p:pic>
        <p:nvPicPr>
          <p:cNvPr id="7" name="Picture 6">
            <a:extLst>
              <a:ext uri="{FF2B5EF4-FFF2-40B4-BE49-F238E27FC236}">
                <a16:creationId xmlns:a16="http://schemas.microsoft.com/office/drawing/2014/main" id="{BC74EC79-9D0D-4471-ABA1-C3433A86F396}"/>
              </a:ext>
            </a:extLst>
          </p:cNvPr>
          <p:cNvPicPr>
            <a:picLocks noChangeAspect="1"/>
          </p:cNvPicPr>
          <p:nvPr/>
        </p:nvPicPr>
        <p:blipFill>
          <a:blip r:embed="rId3"/>
          <a:stretch>
            <a:fillRect/>
          </a:stretch>
        </p:blipFill>
        <p:spPr>
          <a:xfrm>
            <a:off x="6218606" y="2566795"/>
            <a:ext cx="5408108" cy="3605405"/>
          </a:xfrm>
          <a:prstGeom prst="rect">
            <a:avLst/>
          </a:prstGeom>
        </p:spPr>
      </p:pic>
    </p:spTree>
    <p:extLst>
      <p:ext uri="{BB962C8B-B14F-4D97-AF65-F5344CB8AC3E}">
        <p14:creationId xmlns:p14="http://schemas.microsoft.com/office/powerpoint/2010/main" val="331883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Application Information:</a:t>
            </a:r>
            <a:br>
              <a:rPr lang="en-US" dirty="0"/>
            </a:br>
            <a:r>
              <a:rPr lang="en-US" dirty="0"/>
              <a:t>DEMO</a:t>
            </a:r>
          </a:p>
        </p:txBody>
      </p:sp>
    </p:spTree>
    <p:extLst>
      <p:ext uri="{BB962C8B-B14F-4D97-AF65-F5344CB8AC3E}">
        <p14:creationId xmlns:p14="http://schemas.microsoft.com/office/powerpoint/2010/main" val="401852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Application Information:</a:t>
            </a:r>
            <a:br>
              <a:rPr lang="en-US" dirty="0"/>
            </a:br>
            <a:r>
              <a:rPr lang="en-US" dirty="0"/>
              <a:t>Real World Application</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430694" y="2566795"/>
            <a:ext cx="4665306" cy="229382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Display application information to user</a:t>
            </a:r>
          </a:p>
          <a:p>
            <a:r>
              <a:rPr lang="en-US" dirty="0"/>
              <a:t>In-App update notifications</a:t>
            </a:r>
          </a:p>
          <a:p>
            <a:endParaRPr lang="en-US" dirty="0"/>
          </a:p>
        </p:txBody>
      </p:sp>
      <p:pic>
        <p:nvPicPr>
          <p:cNvPr id="7" name="Picture 6">
            <a:extLst>
              <a:ext uri="{FF2B5EF4-FFF2-40B4-BE49-F238E27FC236}">
                <a16:creationId xmlns:a16="http://schemas.microsoft.com/office/drawing/2014/main" id="{BC74EC79-9D0D-4471-ABA1-C3433A86F396}"/>
              </a:ext>
            </a:extLst>
          </p:cNvPr>
          <p:cNvPicPr>
            <a:picLocks noChangeAspect="1"/>
          </p:cNvPicPr>
          <p:nvPr/>
        </p:nvPicPr>
        <p:blipFill>
          <a:blip r:embed="rId3"/>
          <a:stretch>
            <a:fillRect/>
          </a:stretch>
        </p:blipFill>
        <p:spPr>
          <a:xfrm>
            <a:off x="6218606" y="2566795"/>
            <a:ext cx="5408108" cy="3605405"/>
          </a:xfrm>
          <a:prstGeom prst="rect">
            <a:avLst/>
          </a:prstGeom>
        </p:spPr>
      </p:pic>
    </p:spTree>
    <p:extLst>
      <p:ext uri="{BB962C8B-B14F-4D97-AF65-F5344CB8AC3E}">
        <p14:creationId xmlns:p14="http://schemas.microsoft.com/office/powerpoint/2010/main" val="2300764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Clipboard</a:t>
            </a:r>
          </a:p>
        </p:txBody>
      </p:sp>
      <p:pic>
        <p:nvPicPr>
          <p:cNvPr id="4" name="Picture 3">
            <a:extLst>
              <a:ext uri="{FF2B5EF4-FFF2-40B4-BE49-F238E27FC236}">
                <a16:creationId xmlns:a16="http://schemas.microsoft.com/office/drawing/2014/main" id="{F22CC8C1-A238-45E5-9F3A-10FF6A66682F}"/>
              </a:ext>
            </a:extLst>
          </p:cNvPr>
          <p:cNvPicPr>
            <a:picLocks noChangeAspect="1"/>
          </p:cNvPicPr>
          <p:nvPr/>
        </p:nvPicPr>
        <p:blipFill>
          <a:blip r:embed="rId2"/>
          <a:stretch>
            <a:fillRect/>
          </a:stretch>
        </p:blipFill>
        <p:spPr>
          <a:xfrm>
            <a:off x="3453234" y="2079834"/>
            <a:ext cx="6080865" cy="4053456"/>
          </a:xfrm>
          <a:prstGeom prst="rect">
            <a:avLst/>
          </a:prstGeom>
        </p:spPr>
      </p:pic>
    </p:spTree>
    <p:extLst>
      <p:ext uri="{BB962C8B-B14F-4D97-AF65-F5344CB8AC3E}">
        <p14:creationId xmlns:p14="http://schemas.microsoft.com/office/powerpoint/2010/main" val="3736292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Clipboard:</a:t>
            </a:r>
            <a:br>
              <a:rPr lang="en-US" dirty="0"/>
            </a:br>
            <a:r>
              <a:rPr lang="en-US" dirty="0"/>
              <a:t>API</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2171089" y="1562099"/>
            <a:ext cx="6527260" cy="420820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err="1"/>
              <a:t>HasText</a:t>
            </a:r>
            <a:endParaRPr lang="en-US" dirty="0"/>
          </a:p>
          <a:p>
            <a:r>
              <a:rPr lang="en-US" dirty="0"/>
              <a:t>Methods</a:t>
            </a:r>
          </a:p>
          <a:p>
            <a:pPr lvl="1"/>
            <a:r>
              <a:rPr lang="en-US" dirty="0" err="1"/>
              <a:t>SetTextAsync</a:t>
            </a:r>
            <a:endParaRPr lang="en-US" dirty="0"/>
          </a:p>
          <a:p>
            <a:pPr lvl="1"/>
            <a:r>
              <a:rPr lang="en-US" dirty="0" err="1"/>
              <a:t>GetTextAsync</a:t>
            </a:r>
            <a:endParaRPr lang="en-US" dirty="0"/>
          </a:p>
        </p:txBody>
      </p:sp>
      <p:pic>
        <p:nvPicPr>
          <p:cNvPr id="5" name="Picture 4">
            <a:extLst>
              <a:ext uri="{FF2B5EF4-FFF2-40B4-BE49-F238E27FC236}">
                <a16:creationId xmlns:a16="http://schemas.microsoft.com/office/drawing/2014/main" id="{CBE9ED8B-B2D5-4426-8687-918F05C47222}"/>
              </a:ext>
            </a:extLst>
          </p:cNvPr>
          <p:cNvPicPr>
            <a:picLocks noChangeAspect="1"/>
          </p:cNvPicPr>
          <p:nvPr/>
        </p:nvPicPr>
        <p:blipFill>
          <a:blip r:embed="rId3"/>
          <a:stretch>
            <a:fillRect/>
          </a:stretch>
        </p:blipFill>
        <p:spPr>
          <a:xfrm>
            <a:off x="6157609" y="2454323"/>
            <a:ext cx="5584669" cy="3722696"/>
          </a:xfrm>
          <a:prstGeom prst="rect">
            <a:avLst/>
          </a:prstGeom>
        </p:spPr>
      </p:pic>
    </p:spTree>
    <p:extLst>
      <p:ext uri="{BB962C8B-B14F-4D97-AF65-F5344CB8AC3E}">
        <p14:creationId xmlns:p14="http://schemas.microsoft.com/office/powerpoint/2010/main" val="2376414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Clipboard:</a:t>
            </a:r>
            <a:br>
              <a:rPr lang="en-US" dirty="0"/>
            </a:br>
            <a:r>
              <a:rPr lang="en-US" dirty="0"/>
              <a:t>DEMO</a:t>
            </a:r>
          </a:p>
        </p:txBody>
      </p:sp>
    </p:spTree>
    <p:extLst>
      <p:ext uri="{BB962C8B-B14F-4D97-AF65-F5344CB8AC3E}">
        <p14:creationId xmlns:p14="http://schemas.microsoft.com/office/powerpoint/2010/main" val="1091140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Clipboard:</a:t>
            </a:r>
            <a:br>
              <a:rPr lang="en-US" dirty="0"/>
            </a:br>
            <a:r>
              <a:rPr lang="en-US" dirty="0"/>
              <a:t>Real World Application</a:t>
            </a:r>
          </a:p>
        </p:txBody>
      </p:sp>
      <p:pic>
        <p:nvPicPr>
          <p:cNvPr id="5" name="Picture 4">
            <a:extLst>
              <a:ext uri="{FF2B5EF4-FFF2-40B4-BE49-F238E27FC236}">
                <a16:creationId xmlns:a16="http://schemas.microsoft.com/office/drawing/2014/main" id="{CBE9ED8B-B2D5-4426-8687-918F05C47222}"/>
              </a:ext>
            </a:extLst>
          </p:cNvPr>
          <p:cNvPicPr>
            <a:picLocks noChangeAspect="1"/>
          </p:cNvPicPr>
          <p:nvPr/>
        </p:nvPicPr>
        <p:blipFill>
          <a:blip r:embed="rId3"/>
          <a:stretch>
            <a:fillRect/>
          </a:stretch>
        </p:blipFill>
        <p:spPr>
          <a:xfrm>
            <a:off x="6157609" y="2454323"/>
            <a:ext cx="5584669" cy="3722696"/>
          </a:xfrm>
          <a:prstGeom prst="rect">
            <a:avLst/>
          </a:prstGeom>
        </p:spPr>
      </p:pic>
      <p:sp>
        <p:nvSpPr>
          <p:cNvPr id="7" name="Content Placeholder 5">
            <a:extLst>
              <a:ext uri="{FF2B5EF4-FFF2-40B4-BE49-F238E27FC236}">
                <a16:creationId xmlns:a16="http://schemas.microsoft.com/office/drawing/2014/main" id="{076188ED-9729-417E-B3B5-84CA2185C801}"/>
              </a:ext>
            </a:extLst>
          </p:cNvPr>
          <p:cNvSpPr>
            <a:spLocks noGrp="1"/>
          </p:cNvSpPr>
          <p:nvPr>
            <p:ph idx="1"/>
          </p:nvPr>
        </p:nvSpPr>
        <p:spPr>
          <a:xfrm>
            <a:off x="1107234" y="2231571"/>
            <a:ext cx="5050375" cy="3124201"/>
          </a:xfrm>
        </p:spPr>
        <p:txBody>
          <a:bodyPr/>
          <a:lstStyle/>
          <a:p>
            <a:r>
              <a:rPr lang="en-US" dirty="0"/>
              <a:t>Microsoft Authenticator</a:t>
            </a:r>
          </a:p>
          <a:p>
            <a:pPr lvl="1"/>
            <a:r>
              <a:rPr lang="en-US" dirty="0"/>
              <a:t>Application by Microsoft</a:t>
            </a:r>
          </a:p>
          <a:p>
            <a:r>
              <a:rPr lang="en-US" dirty="0"/>
              <a:t>Uses clipboard to automatically add authentication keys to clipboard</a:t>
            </a:r>
          </a:p>
        </p:txBody>
      </p:sp>
    </p:spTree>
    <p:extLst>
      <p:ext uri="{BB962C8B-B14F-4D97-AF65-F5344CB8AC3E}">
        <p14:creationId xmlns:p14="http://schemas.microsoft.com/office/powerpoint/2010/main" val="1674842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Compass</a:t>
            </a:r>
          </a:p>
        </p:txBody>
      </p:sp>
      <p:pic>
        <p:nvPicPr>
          <p:cNvPr id="4" name="Picture 3">
            <a:extLst>
              <a:ext uri="{FF2B5EF4-FFF2-40B4-BE49-F238E27FC236}">
                <a16:creationId xmlns:a16="http://schemas.microsoft.com/office/drawing/2014/main" id="{90808F2A-5E9C-4DA1-BF51-C5A9E8BC22A6}"/>
              </a:ext>
            </a:extLst>
          </p:cNvPr>
          <p:cNvPicPr>
            <a:picLocks noChangeAspect="1"/>
          </p:cNvPicPr>
          <p:nvPr/>
        </p:nvPicPr>
        <p:blipFill>
          <a:blip r:embed="rId2"/>
          <a:stretch>
            <a:fillRect/>
          </a:stretch>
        </p:blipFill>
        <p:spPr>
          <a:xfrm>
            <a:off x="3450936" y="2204394"/>
            <a:ext cx="6085462" cy="4056975"/>
          </a:xfrm>
          <a:prstGeom prst="rect">
            <a:avLst/>
          </a:prstGeom>
        </p:spPr>
      </p:pic>
    </p:spTree>
    <p:extLst>
      <p:ext uri="{BB962C8B-B14F-4D97-AF65-F5344CB8AC3E}">
        <p14:creationId xmlns:p14="http://schemas.microsoft.com/office/powerpoint/2010/main" val="1853571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Compass:</a:t>
            </a:r>
            <a:br>
              <a:rPr lang="en-US" dirty="0"/>
            </a:br>
            <a:r>
              <a:rPr lang="en-US" dirty="0"/>
              <a:t>API</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814209" y="2237680"/>
            <a:ext cx="6527260" cy="4208202"/>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err="1"/>
              <a:t>IsMonitoring</a:t>
            </a:r>
            <a:endParaRPr lang="en-US" dirty="0"/>
          </a:p>
          <a:p>
            <a:r>
              <a:rPr lang="en-US" dirty="0"/>
              <a:t>Methods</a:t>
            </a:r>
          </a:p>
          <a:p>
            <a:pPr lvl="1"/>
            <a:r>
              <a:rPr lang="en-US" dirty="0"/>
              <a:t>Start(</a:t>
            </a:r>
            <a:r>
              <a:rPr lang="en-US" dirty="0" err="1"/>
              <a:t>SensorSpeed</a:t>
            </a:r>
            <a:r>
              <a:rPr lang="en-US" dirty="0"/>
              <a:t> speed)</a:t>
            </a:r>
          </a:p>
          <a:p>
            <a:pPr lvl="1"/>
            <a:r>
              <a:rPr lang="en-US" dirty="0"/>
              <a:t>Stop()</a:t>
            </a:r>
          </a:p>
          <a:p>
            <a:r>
              <a:rPr lang="en-US" dirty="0"/>
              <a:t>Events</a:t>
            </a:r>
          </a:p>
          <a:p>
            <a:pPr lvl="1"/>
            <a:r>
              <a:rPr lang="en-US" dirty="0" err="1"/>
              <a:t>ReadingChanged</a:t>
            </a:r>
            <a:r>
              <a:rPr lang="en-US" dirty="0"/>
              <a:t>  </a:t>
            </a:r>
          </a:p>
          <a:p>
            <a:pPr lvl="2"/>
            <a:r>
              <a:rPr lang="en-US" dirty="0" err="1"/>
              <a:t>CompassChangedEventArgs</a:t>
            </a:r>
            <a:r>
              <a:rPr lang="en-US" dirty="0"/>
              <a:t>   </a:t>
            </a:r>
          </a:p>
          <a:p>
            <a:pPr lvl="3"/>
            <a:r>
              <a:rPr lang="en-US" dirty="0"/>
              <a:t>Reading</a:t>
            </a:r>
          </a:p>
          <a:p>
            <a:pPr lvl="4"/>
            <a:r>
              <a:rPr lang="en-US" dirty="0" err="1"/>
              <a:t>HeadingMagneticNorth</a:t>
            </a:r>
            <a:endParaRPr lang="en-US" dirty="0"/>
          </a:p>
        </p:txBody>
      </p:sp>
      <p:pic>
        <p:nvPicPr>
          <p:cNvPr id="7" name="Picture 6">
            <a:extLst>
              <a:ext uri="{FF2B5EF4-FFF2-40B4-BE49-F238E27FC236}">
                <a16:creationId xmlns:a16="http://schemas.microsoft.com/office/drawing/2014/main" id="{E065A9F2-CE5A-4023-9865-98A46AB8C7C7}"/>
              </a:ext>
            </a:extLst>
          </p:cNvPr>
          <p:cNvPicPr>
            <a:picLocks noChangeAspect="1"/>
          </p:cNvPicPr>
          <p:nvPr/>
        </p:nvPicPr>
        <p:blipFill>
          <a:blip r:embed="rId3"/>
          <a:stretch>
            <a:fillRect/>
          </a:stretch>
        </p:blipFill>
        <p:spPr>
          <a:xfrm>
            <a:off x="6434847" y="2536241"/>
            <a:ext cx="5340518" cy="3560346"/>
          </a:xfrm>
          <a:prstGeom prst="rect">
            <a:avLst/>
          </a:prstGeom>
        </p:spPr>
      </p:pic>
    </p:spTree>
    <p:extLst>
      <p:ext uri="{BB962C8B-B14F-4D97-AF65-F5344CB8AC3E}">
        <p14:creationId xmlns:p14="http://schemas.microsoft.com/office/powerpoint/2010/main" val="3141420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Compass:</a:t>
            </a:r>
            <a:br>
              <a:rPr lang="en-US" dirty="0"/>
            </a:br>
            <a:r>
              <a:rPr lang="en-US" dirty="0"/>
              <a:t>Android </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343608" y="1368490"/>
            <a:ext cx="4708849" cy="507739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Android does not include an actual compass sensor</a:t>
            </a:r>
          </a:p>
          <a:p>
            <a:pPr lvl="1"/>
            <a:r>
              <a:rPr lang="en-US" dirty="0"/>
              <a:t>Inferred (Google Suggested)</a:t>
            </a:r>
          </a:p>
          <a:p>
            <a:pPr lvl="2"/>
            <a:r>
              <a:rPr lang="en-US" dirty="0"/>
              <a:t>Accelerometer</a:t>
            </a:r>
          </a:p>
          <a:p>
            <a:pPr lvl="2"/>
            <a:r>
              <a:rPr lang="en-US" dirty="0"/>
              <a:t>Magnetometer</a:t>
            </a:r>
          </a:p>
          <a:p>
            <a:r>
              <a:rPr lang="en-US" dirty="0"/>
              <a:t>On occasion requires calibration</a:t>
            </a:r>
          </a:p>
          <a:p>
            <a:pPr lvl="1"/>
            <a:r>
              <a:rPr lang="en-US" dirty="0"/>
              <a:t>Can be done in Google Maps</a:t>
            </a:r>
          </a:p>
          <a:p>
            <a:r>
              <a:rPr lang="en-US" dirty="0"/>
              <a:t>Low Pass Filter</a:t>
            </a:r>
          </a:p>
          <a:p>
            <a:pPr lvl="1"/>
            <a:r>
              <a:rPr lang="en-US" dirty="0"/>
              <a:t>Start overload</a:t>
            </a:r>
          </a:p>
          <a:p>
            <a:pPr lvl="1"/>
            <a:endParaRPr lang="en-US" dirty="0"/>
          </a:p>
          <a:p>
            <a:pPr marL="914400" lvl="2" indent="0">
              <a:buNone/>
            </a:pPr>
            <a:endParaRPr lang="en-US" dirty="0"/>
          </a:p>
        </p:txBody>
      </p:sp>
      <p:pic>
        <p:nvPicPr>
          <p:cNvPr id="7" name="Picture 6">
            <a:extLst>
              <a:ext uri="{FF2B5EF4-FFF2-40B4-BE49-F238E27FC236}">
                <a16:creationId xmlns:a16="http://schemas.microsoft.com/office/drawing/2014/main" id="{E065A9F2-CE5A-4023-9865-98A46AB8C7C7}"/>
              </a:ext>
            </a:extLst>
          </p:cNvPr>
          <p:cNvPicPr>
            <a:picLocks noChangeAspect="1"/>
          </p:cNvPicPr>
          <p:nvPr/>
        </p:nvPicPr>
        <p:blipFill>
          <a:blip r:embed="rId3"/>
          <a:stretch>
            <a:fillRect/>
          </a:stretch>
        </p:blipFill>
        <p:spPr>
          <a:xfrm>
            <a:off x="6434847" y="2536241"/>
            <a:ext cx="5340518" cy="3560346"/>
          </a:xfrm>
          <a:prstGeom prst="rect">
            <a:avLst/>
          </a:prstGeom>
        </p:spPr>
      </p:pic>
    </p:spTree>
    <p:extLst>
      <p:ext uri="{BB962C8B-B14F-4D97-AF65-F5344CB8AC3E}">
        <p14:creationId xmlns:p14="http://schemas.microsoft.com/office/powerpoint/2010/main" val="55538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63CB-B187-4E2D-ACCB-595E71FD2C34}"/>
              </a:ext>
            </a:extLst>
          </p:cNvPr>
          <p:cNvSpPr>
            <a:spLocks noGrp="1"/>
          </p:cNvSpPr>
          <p:nvPr>
            <p:ph type="title"/>
          </p:nvPr>
        </p:nvSpPr>
        <p:spPr>
          <a:xfrm>
            <a:off x="-1074000" y="625171"/>
            <a:ext cx="10018713" cy="1752599"/>
          </a:xfrm>
        </p:spPr>
        <p:txBody>
          <a:bodyPr/>
          <a:lstStyle/>
          <a:p>
            <a:r>
              <a:rPr lang="en-US" dirty="0"/>
              <a:t>DEMO</a:t>
            </a:r>
          </a:p>
        </p:txBody>
      </p:sp>
      <p:pic>
        <p:nvPicPr>
          <p:cNvPr id="3" name="Picture 2">
            <a:extLst>
              <a:ext uri="{FF2B5EF4-FFF2-40B4-BE49-F238E27FC236}">
                <a16:creationId xmlns:a16="http://schemas.microsoft.com/office/drawing/2014/main" id="{ED6C81C6-1CC2-4191-B64F-E78906B6B086}"/>
              </a:ext>
            </a:extLst>
          </p:cNvPr>
          <p:cNvPicPr>
            <a:picLocks noChangeAspect="1"/>
          </p:cNvPicPr>
          <p:nvPr/>
        </p:nvPicPr>
        <p:blipFill>
          <a:blip r:embed="rId3"/>
          <a:stretch>
            <a:fillRect/>
          </a:stretch>
        </p:blipFill>
        <p:spPr>
          <a:xfrm>
            <a:off x="6386925" y="676001"/>
            <a:ext cx="3199615" cy="5737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2425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Compass:</a:t>
            </a:r>
            <a:br>
              <a:rPr lang="en-US" dirty="0"/>
            </a:br>
            <a:r>
              <a:rPr lang="en-US" dirty="0"/>
              <a:t>DEMO</a:t>
            </a:r>
          </a:p>
        </p:txBody>
      </p:sp>
    </p:spTree>
    <p:extLst>
      <p:ext uri="{BB962C8B-B14F-4D97-AF65-F5344CB8AC3E}">
        <p14:creationId xmlns:p14="http://schemas.microsoft.com/office/powerpoint/2010/main" val="1044916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Compass:</a:t>
            </a:r>
            <a:br>
              <a:rPr lang="en-US" dirty="0"/>
            </a:br>
            <a:r>
              <a:rPr lang="en-US" dirty="0"/>
              <a:t>Real World Applications </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725998" y="2536241"/>
            <a:ext cx="4708849" cy="212269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Generally for applications involving land navigation</a:t>
            </a:r>
          </a:p>
          <a:p>
            <a:pPr lvl="1"/>
            <a:r>
              <a:rPr lang="en-US" dirty="0"/>
              <a:t>Hiking applications usually give options for magnetic and true north</a:t>
            </a:r>
          </a:p>
          <a:p>
            <a:pPr marL="914400" lvl="2" indent="0">
              <a:buNone/>
            </a:pPr>
            <a:endParaRPr lang="en-US" dirty="0"/>
          </a:p>
        </p:txBody>
      </p:sp>
      <p:pic>
        <p:nvPicPr>
          <p:cNvPr id="7" name="Picture 6">
            <a:extLst>
              <a:ext uri="{FF2B5EF4-FFF2-40B4-BE49-F238E27FC236}">
                <a16:creationId xmlns:a16="http://schemas.microsoft.com/office/drawing/2014/main" id="{E065A9F2-CE5A-4023-9865-98A46AB8C7C7}"/>
              </a:ext>
            </a:extLst>
          </p:cNvPr>
          <p:cNvPicPr>
            <a:picLocks noChangeAspect="1"/>
          </p:cNvPicPr>
          <p:nvPr/>
        </p:nvPicPr>
        <p:blipFill>
          <a:blip r:embed="rId3"/>
          <a:stretch>
            <a:fillRect/>
          </a:stretch>
        </p:blipFill>
        <p:spPr>
          <a:xfrm>
            <a:off x="6434847" y="2536241"/>
            <a:ext cx="5340518" cy="3560346"/>
          </a:xfrm>
          <a:prstGeom prst="rect">
            <a:avLst/>
          </a:prstGeom>
        </p:spPr>
      </p:pic>
    </p:spTree>
    <p:extLst>
      <p:ext uri="{BB962C8B-B14F-4D97-AF65-F5344CB8AC3E}">
        <p14:creationId xmlns:p14="http://schemas.microsoft.com/office/powerpoint/2010/main" val="2176935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Connectivity</a:t>
            </a:r>
          </a:p>
        </p:txBody>
      </p:sp>
      <p:pic>
        <p:nvPicPr>
          <p:cNvPr id="5" name="Picture 4">
            <a:extLst>
              <a:ext uri="{FF2B5EF4-FFF2-40B4-BE49-F238E27FC236}">
                <a16:creationId xmlns:a16="http://schemas.microsoft.com/office/drawing/2014/main" id="{6EDC83BE-01D7-49DF-ABAA-047AD7362914}"/>
              </a:ext>
            </a:extLst>
          </p:cNvPr>
          <p:cNvPicPr>
            <a:picLocks noChangeAspect="1"/>
          </p:cNvPicPr>
          <p:nvPr/>
        </p:nvPicPr>
        <p:blipFill>
          <a:blip r:embed="rId2"/>
          <a:stretch>
            <a:fillRect/>
          </a:stretch>
        </p:blipFill>
        <p:spPr>
          <a:xfrm>
            <a:off x="3341860" y="2164639"/>
            <a:ext cx="6303614" cy="4206977"/>
          </a:xfrm>
          <a:prstGeom prst="rect">
            <a:avLst/>
          </a:prstGeom>
        </p:spPr>
      </p:pic>
    </p:spTree>
    <p:extLst>
      <p:ext uri="{BB962C8B-B14F-4D97-AF65-F5344CB8AC3E}">
        <p14:creationId xmlns:p14="http://schemas.microsoft.com/office/powerpoint/2010/main" val="3817022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Connectivity:</a:t>
            </a:r>
            <a:br>
              <a:rPr lang="en-US" dirty="0"/>
            </a:br>
            <a:r>
              <a:rPr lang="en-US" dirty="0"/>
              <a:t>API</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814209" y="2237680"/>
            <a:ext cx="6527260" cy="420820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err="1"/>
              <a:t>NetworkAccess</a:t>
            </a:r>
            <a:endParaRPr lang="en-US" dirty="0"/>
          </a:p>
          <a:p>
            <a:pPr lvl="1"/>
            <a:r>
              <a:rPr lang="en-US" dirty="0" err="1"/>
              <a:t>ConnectionProfiles</a:t>
            </a:r>
            <a:endParaRPr lang="en-US" dirty="0"/>
          </a:p>
          <a:p>
            <a:r>
              <a:rPr lang="en-US" dirty="0"/>
              <a:t>Events</a:t>
            </a:r>
          </a:p>
          <a:p>
            <a:pPr lvl="1"/>
            <a:r>
              <a:rPr lang="en-US" dirty="0"/>
              <a:t>  </a:t>
            </a:r>
            <a:r>
              <a:rPr lang="en-US" dirty="0" err="1"/>
              <a:t>ConnectivityChanged</a:t>
            </a:r>
            <a:r>
              <a:rPr lang="en-US" dirty="0"/>
              <a:t> </a:t>
            </a:r>
          </a:p>
          <a:p>
            <a:pPr lvl="2"/>
            <a:r>
              <a:rPr lang="en-US" dirty="0" err="1"/>
              <a:t>ConnectivityChangedEventArgs</a:t>
            </a:r>
            <a:r>
              <a:rPr lang="en-US" dirty="0"/>
              <a:t>    </a:t>
            </a:r>
          </a:p>
          <a:p>
            <a:pPr lvl="3"/>
            <a:r>
              <a:rPr lang="en-US" dirty="0" err="1"/>
              <a:t>NetworkAccess</a:t>
            </a:r>
            <a:endParaRPr lang="en-US" dirty="0"/>
          </a:p>
          <a:p>
            <a:pPr lvl="3"/>
            <a:r>
              <a:rPr lang="en-US" dirty="0" err="1"/>
              <a:t>ConnectionProfiles</a:t>
            </a:r>
            <a:endParaRPr lang="en-US" dirty="0"/>
          </a:p>
        </p:txBody>
      </p:sp>
      <p:pic>
        <p:nvPicPr>
          <p:cNvPr id="5" name="Picture 4">
            <a:extLst>
              <a:ext uri="{FF2B5EF4-FFF2-40B4-BE49-F238E27FC236}">
                <a16:creationId xmlns:a16="http://schemas.microsoft.com/office/drawing/2014/main" id="{8A06D250-2FF9-4085-B8D9-11B4C413034E}"/>
              </a:ext>
            </a:extLst>
          </p:cNvPr>
          <p:cNvPicPr>
            <a:picLocks noChangeAspect="1"/>
          </p:cNvPicPr>
          <p:nvPr/>
        </p:nvPicPr>
        <p:blipFill>
          <a:blip r:embed="rId3"/>
          <a:stretch>
            <a:fillRect/>
          </a:stretch>
        </p:blipFill>
        <p:spPr>
          <a:xfrm>
            <a:off x="6512667" y="2503799"/>
            <a:ext cx="5496627" cy="3668401"/>
          </a:xfrm>
          <a:prstGeom prst="rect">
            <a:avLst/>
          </a:prstGeom>
        </p:spPr>
      </p:pic>
    </p:spTree>
    <p:extLst>
      <p:ext uri="{BB962C8B-B14F-4D97-AF65-F5344CB8AC3E}">
        <p14:creationId xmlns:p14="http://schemas.microsoft.com/office/powerpoint/2010/main" val="111636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Connectivity:</a:t>
            </a:r>
            <a:br>
              <a:rPr lang="en-US" dirty="0"/>
            </a:br>
            <a:r>
              <a:rPr lang="en-US" dirty="0" err="1"/>
              <a:t>NetworkAccess</a:t>
            </a:r>
            <a:endParaRPr lang="en-US" dirty="0"/>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814209" y="2237680"/>
            <a:ext cx="6527260" cy="420820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err="1"/>
              <a:t>Enum</a:t>
            </a:r>
            <a:endParaRPr lang="en-US" dirty="0"/>
          </a:p>
          <a:p>
            <a:pPr lvl="1"/>
            <a:r>
              <a:rPr lang="en-US" dirty="0"/>
              <a:t>Unknown</a:t>
            </a:r>
          </a:p>
          <a:p>
            <a:pPr lvl="1"/>
            <a:r>
              <a:rPr lang="en-US" dirty="0"/>
              <a:t>None</a:t>
            </a:r>
          </a:p>
          <a:p>
            <a:pPr lvl="1"/>
            <a:r>
              <a:rPr lang="en-US" dirty="0"/>
              <a:t>Local</a:t>
            </a:r>
          </a:p>
          <a:p>
            <a:pPr lvl="1"/>
            <a:r>
              <a:rPr lang="en-US" dirty="0" err="1"/>
              <a:t>ConstrainedInternet</a:t>
            </a:r>
            <a:endParaRPr lang="en-US" dirty="0"/>
          </a:p>
          <a:p>
            <a:pPr lvl="1"/>
            <a:r>
              <a:rPr lang="en-US" dirty="0"/>
              <a:t>Internet</a:t>
            </a:r>
          </a:p>
        </p:txBody>
      </p:sp>
      <p:pic>
        <p:nvPicPr>
          <p:cNvPr id="5" name="Picture 4">
            <a:extLst>
              <a:ext uri="{FF2B5EF4-FFF2-40B4-BE49-F238E27FC236}">
                <a16:creationId xmlns:a16="http://schemas.microsoft.com/office/drawing/2014/main" id="{8A06D250-2FF9-4085-B8D9-11B4C413034E}"/>
              </a:ext>
            </a:extLst>
          </p:cNvPr>
          <p:cNvPicPr>
            <a:picLocks noChangeAspect="1"/>
          </p:cNvPicPr>
          <p:nvPr/>
        </p:nvPicPr>
        <p:blipFill>
          <a:blip r:embed="rId3"/>
          <a:stretch>
            <a:fillRect/>
          </a:stretch>
        </p:blipFill>
        <p:spPr>
          <a:xfrm>
            <a:off x="6512667" y="2503799"/>
            <a:ext cx="5496627" cy="3668401"/>
          </a:xfrm>
          <a:prstGeom prst="rect">
            <a:avLst/>
          </a:prstGeom>
        </p:spPr>
      </p:pic>
    </p:spTree>
    <p:extLst>
      <p:ext uri="{BB962C8B-B14F-4D97-AF65-F5344CB8AC3E}">
        <p14:creationId xmlns:p14="http://schemas.microsoft.com/office/powerpoint/2010/main" val="176210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Connectivity:</a:t>
            </a:r>
            <a:br>
              <a:rPr lang="en-US" dirty="0"/>
            </a:br>
            <a:r>
              <a:rPr lang="en-US" dirty="0" err="1"/>
              <a:t>ConnectionProfile</a:t>
            </a:r>
            <a:endParaRPr lang="en-US" dirty="0"/>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814209" y="2237680"/>
            <a:ext cx="6527260" cy="420820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err="1"/>
              <a:t>Enum</a:t>
            </a:r>
            <a:endParaRPr lang="en-US" dirty="0"/>
          </a:p>
          <a:p>
            <a:pPr lvl="1"/>
            <a:r>
              <a:rPr lang="en-US" dirty="0"/>
              <a:t>Unknown</a:t>
            </a:r>
          </a:p>
          <a:p>
            <a:pPr lvl="1"/>
            <a:r>
              <a:rPr lang="en-US" dirty="0"/>
              <a:t>Bluetooth</a:t>
            </a:r>
          </a:p>
          <a:p>
            <a:pPr lvl="1"/>
            <a:r>
              <a:rPr lang="en-US" dirty="0"/>
              <a:t>Cellular</a:t>
            </a:r>
          </a:p>
          <a:p>
            <a:pPr lvl="1"/>
            <a:r>
              <a:rPr lang="en-US" dirty="0"/>
              <a:t>Ethernet</a:t>
            </a:r>
          </a:p>
          <a:p>
            <a:pPr lvl="1"/>
            <a:r>
              <a:rPr lang="en-US" dirty="0" err="1"/>
              <a:t>WiFi</a:t>
            </a:r>
            <a:endParaRPr lang="en-US" dirty="0"/>
          </a:p>
        </p:txBody>
      </p:sp>
      <p:pic>
        <p:nvPicPr>
          <p:cNvPr id="5" name="Picture 4">
            <a:extLst>
              <a:ext uri="{FF2B5EF4-FFF2-40B4-BE49-F238E27FC236}">
                <a16:creationId xmlns:a16="http://schemas.microsoft.com/office/drawing/2014/main" id="{8A06D250-2FF9-4085-B8D9-11B4C413034E}"/>
              </a:ext>
            </a:extLst>
          </p:cNvPr>
          <p:cNvPicPr>
            <a:picLocks noChangeAspect="1"/>
          </p:cNvPicPr>
          <p:nvPr/>
        </p:nvPicPr>
        <p:blipFill>
          <a:blip r:embed="rId3"/>
          <a:stretch>
            <a:fillRect/>
          </a:stretch>
        </p:blipFill>
        <p:spPr>
          <a:xfrm>
            <a:off x="6512667" y="2503799"/>
            <a:ext cx="5496627" cy="3668401"/>
          </a:xfrm>
          <a:prstGeom prst="rect">
            <a:avLst/>
          </a:prstGeom>
        </p:spPr>
      </p:pic>
    </p:spTree>
    <p:extLst>
      <p:ext uri="{BB962C8B-B14F-4D97-AF65-F5344CB8AC3E}">
        <p14:creationId xmlns:p14="http://schemas.microsoft.com/office/powerpoint/2010/main" val="1833766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Connectivity:</a:t>
            </a:r>
            <a:br>
              <a:rPr lang="en-US" dirty="0"/>
            </a:br>
            <a:r>
              <a:rPr lang="en-US" dirty="0"/>
              <a:t>DEMO</a:t>
            </a:r>
          </a:p>
        </p:txBody>
      </p:sp>
    </p:spTree>
    <p:extLst>
      <p:ext uri="{BB962C8B-B14F-4D97-AF65-F5344CB8AC3E}">
        <p14:creationId xmlns:p14="http://schemas.microsoft.com/office/powerpoint/2010/main" val="6757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Connectivity:</a:t>
            </a:r>
            <a:br>
              <a:rPr lang="en-US" dirty="0"/>
            </a:br>
            <a:r>
              <a:rPr lang="en-US" dirty="0"/>
              <a:t>Real World Applications</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349829" y="2503799"/>
            <a:ext cx="4914121" cy="321275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Allows application to work offline</a:t>
            </a:r>
          </a:p>
          <a:p>
            <a:pPr lvl="1"/>
            <a:r>
              <a:rPr lang="en-US" dirty="0"/>
              <a:t>Ability to sync data once internet connection is restored</a:t>
            </a:r>
          </a:p>
          <a:p>
            <a:pPr lvl="1"/>
            <a:r>
              <a:rPr lang="en-US" dirty="0"/>
              <a:t>Ability to log periods of data-</a:t>
            </a:r>
            <a:r>
              <a:rPr lang="en-US" dirty="0" err="1"/>
              <a:t>syncronization</a:t>
            </a:r>
            <a:r>
              <a:rPr lang="en-US" dirty="0"/>
              <a:t> lapse</a:t>
            </a:r>
          </a:p>
          <a:p>
            <a:pPr lvl="2"/>
            <a:r>
              <a:rPr lang="en-US" dirty="0"/>
              <a:t>FMCSA ELD Rule (Malfunction)</a:t>
            </a:r>
          </a:p>
        </p:txBody>
      </p:sp>
      <p:pic>
        <p:nvPicPr>
          <p:cNvPr id="5" name="Picture 4">
            <a:extLst>
              <a:ext uri="{FF2B5EF4-FFF2-40B4-BE49-F238E27FC236}">
                <a16:creationId xmlns:a16="http://schemas.microsoft.com/office/drawing/2014/main" id="{8A06D250-2FF9-4085-B8D9-11B4C413034E}"/>
              </a:ext>
            </a:extLst>
          </p:cNvPr>
          <p:cNvPicPr>
            <a:picLocks noChangeAspect="1"/>
          </p:cNvPicPr>
          <p:nvPr/>
        </p:nvPicPr>
        <p:blipFill>
          <a:blip r:embed="rId3"/>
          <a:stretch>
            <a:fillRect/>
          </a:stretch>
        </p:blipFill>
        <p:spPr>
          <a:xfrm>
            <a:off x="6512667" y="2503799"/>
            <a:ext cx="5496627" cy="3668401"/>
          </a:xfrm>
          <a:prstGeom prst="rect">
            <a:avLst/>
          </a:prstGeom>
        </p:spPr>
      </p:pic>
    </p:spTree>
    <p:extLst>
      <p:ext uri="{BB962C8B-B14F-4D97-AF65-F5344CB8AC3E}">
        <p14:creationId xmlns:p14="http://schemas.microsoft.com/office/powerpoint/2010/main" val="4098680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Display Information</a:t>
            </a:r>
          </a:p>
        </p:txBody>
      </p:sp>
      <p:pic>
        <p:nvPicPr>
          <p:cNvPr id="4" name="Picture 3">
            <a:extLst>
              <a:ext uri="{FF2B5EF4-FFF2-40B4-BE49-F238E27FC236}">
                <a16:creationId xmlns:a16="http://schemas.microsoft.com/office/drawing/2014/main" id="{CFB6B227-D89E-4153-BD44-CBD8FDAAF163}"/>
              </a:ext>
            </a:extLst>
          </p:cNvPr>
          <p:cNvPicPr>
            <a:picLocks noChangeAspect="1"/>
          </p:cNvPicPr>
          <p:nvPr/>
        </p:nvPicPr>
        <p:blipFill>
          <a:blip r:embed="rId2"/>
          <a:stretch>
            <a:fillRect/>
          </a:stretch>
        </p:blipFill>
        <p:spPr>
          <a:xfrm>
            <a:off x="3296100" y="2092300"/>
            <a:ext cx="6395134" cy="4263423"/>
          </a:xfrm>
          <a:prstGeom prst="rect">
            <a:avLst/>
          </a:prstGeom>
        </p:spPr>
      </p:pic>
    </p:spTree>
    <p:extLst>
      <p:ext uri="{BB962C8B-B14F-4D97-AF65-F5344CB8AC3E}">
        <p14:creationId xmlns:p14="http://schemas.microsoft.com/office/powerpoint/2010/main" val="3684035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Display Information:</a:t>
            </a:r>
            <a:br>
              <a:rPr lang="en-US" dirty="0"/>
            </a:br>
            <a:r>
              <a:rPr lang="en-US" dirty="0"/>
              <a:t>iOS Usage Note</a:t>
            </a:r>
          </a:p>
        </p:txBody>
      </p:sp>
      <p:pic>
        <p:nvPicPr>
          <p:cNvPr id="5" name="Picture 4">
            <a:extLst>
              <a:ext uri="{FF2B5EF4-FFF2-40B4-BE49-F238E27FC236}">
                <a16:creationId xmlns:a16="http://schemas.microsoft.com/office/drawing/2014/main" id="{7DB78653-DAEE-4991-AC5E-EA0AA3891DA6}"/>
              </a:ext>
            </a:extLst>
          </p:cNvPr>
          <p:cNvPicPr>
            <a:picLocks noChangeAspect="1"/>
          </p:cNvPicPr>
          <p:nvPr/>
        </p:nvPicPr>
        <p:blipFill>
          <a:blip r:embed="rId3"/>
          <a:stretch>
            <a:fillRect/>
          </a:stretch>
        </p:blipFill>
        <p:spPr>
          <a:xfrm>
            <a:off x="7161903" y="2275450"/>
            <a:ext cx="4853748" cy="3235832"/>
          </a:xfrm>
          <a:prstGeom prst="rect">
            <a:avLst/>
          </a:prstGeom>
        </p:spPr>
      </p:pic>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225421" y="2048612"/>
            <a:ext cx="5832270" cy="22035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iOS device display information is main thread only</a:t>
            </a:r>
          </a:p>
          <a:p>
            <a:pPr lvl="1"/>
            <a:r>
              <a:rPr lang="en-US" dirty="0"/>
              <a:t>Use </a:t>
            </a:r>
            <a:r>
              <a:rPr lang="en-US" dirty="0" err="1"/>
              <a:t>MainThread.BeginInvokeOnMainThread</a:t>
            </a:r>
            <a:r>
              <a:rPr lang="en-US" dirty="0"/>
              <a:t> </a:t>
            </a:r>
          </a:p>
        </p:txBody>
      </p:sp>
    </p:spTree>
    <p:extLst>
      <p:ext uri="{BB962C8B-B14F-4D97-AF65-F5344CB8AC3E}">
        <p14:creationId xmlns:p14="http://schemas.microsoft.com/office/powerpoint/2010/main" val="118433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ADA1-1197-4625-9C7B-8FEDEB4075C3}"/>
              </a:ext>
            </a:extLst>
          </p:cNvPr>
          <p:cNvSpPr>
            <a:spLocks noGrp="1"/>
          </p:cNvSpPr>
          <p:nvPr>
            <p:ph type="title"/>
          </p:nvPr>
        </p:nvSpPr>
        <p:spPr>
          <a:xfrm>
            <a:off x="1484310" y="2552700"/>
            <a:ext cx="10018713" cy="1752599"/>
          </a:xfrm>
        </p:spPr>
        <p:txBody>
          <a:bodyPr>
            <a:normAutofit/>
          </a:bodyPr>
          <a:lstStyle/>
          <a:p>
            <a:r>
              <a:rPr lang="en-US" sz="5400" dirty="0"/>
              <a:t>How do I get started?</a:t>
            </a:r>
          </a:p>
        </p:txBody>
      </p:sp>
    </p:spTree>
    <p:extLst>
      <p:ext uri="{BB962C8B-B14F-4D97-AF65-F5344CB8AC3E}">
        <p14:creationId xmlns:p14="http://schemas.microsoft.com/office/powerpoint/2010/main" val="2530477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Display Information :</a:t>
            </a:r>
            <a:br>
              <a:rPr lang="en-US" dirty="0"/>
            </a:br>
            <a:r>
              <a:rPr lang="en-US" dirty="0"/>
              <a:t>API</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814209" y="2237680"/>
            <a:ext cx="6527260" cy="420820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err="1"/>
              <a:t>MainDisplayInfo</a:t>
            </a:r>
            <a:r>
              <a:rPr lang="en-US" dirty="0"/>
              <a:t> </a:t>
            </a:r>
          </a:p>
          <a:p>
            <a:pPr lvl="2"/>
            <a:r>
              <a:rPr lang="en-US" dirty="0" err="1"/>
              <a:t>DisplayInfo</a:t>
            </a:r>
            <a:endParaRPr lang="en-US" dirty="0"/>
          </a:p>
          <a:p>
            <a:pPr lvl="1"/>
            <a:r>
              <a:rPr lang="en-US" dirty="0" err="1"/>
              <a:t>KeepScreenOn</a:t>
            </a:r>
            <a:endParaRPr lang="en-US" dirty="0"/>
          </a:p>
          <a:p>
            <a:pPr lvl="2"/>
            <a:r>
              <a:rPr lang="en-US" dirty="0"/>
              <a:t>Bool</a:t>
            </a:r>
          </a:p>
          <a:p>
            <a:r>
              <a:rPr lang="en-US" dirty="0"/>
              <a:t>Events</a:t>
            </a:r>
          </a:p>
          <a:p>
            <a:pPr lvl="1"/>
            <a:r>
              <a:rPr lang="en-US" dirty="0"/>
              <a:t>  </a:t>
            </a:r>
            <a:r>
              <a:rPr lang="en-US" dirty="0" err="1"/>
              <a:t>MainDisplayInfoChanged</a:t>
            </a:r>
            <a:r>
              <a:rPr lang="en-US" dirty="0"/>
              <a:t> </a:t>
            </a:r>
          </a:p>
          <a:p>
            <a:pPr lvl="2"/>
            <a:r>
              <a:rPr lang="en-US" dirty="0" err="1"/>
              <a:t>DisplayInfoChangedEventArgs</a:t>
            </a:r>
            <a:r>
              <a:rPr lang="en-US" dirty="0"/>
              <a:t>    </a:t>
            </a:r>
          </a:p>
          <a:p>
            <a:pPr lvl="3"/>
            <a:r>
              <a:rPr lang="en-US" dirty="0" err="1"/>
              <a:t>DisplayInfo</a:t>
            </a:r>
            <a:endParaRPr lang="en-US" dirty="0"/>
          </a:p>
        </p:txBody>
      </p:sp>
      <p:pic>
        <p:nvPicPr>
          <p:cNvPr id="8" name="Picture 7">
            <a:extLst>
              <a:ext uri="{FF2B5EF4-FFF2-40B4-BE49-F238E27FC236}">
                <a16:creationId xmlns:a16="http://schemas.microsoft.com/office/drawing/2014/main" id="{F1D5AED9-29C1-4EA1-A928-C90008FEDC78}"/>
              </a:ext>
            </a:extLst>
          </p:cNvPr>
          <p:cNvPicPr>
            <a:picLocks noChangeAspect="1"/>
          </p:cNvPicPr>
          <p:nvPr/>
        </p:nvPicPr>
        <p:blipFill>
          <a:blip r:embed="rId3"/>
          <a:stretch>
            <a:fillRect/>
          </a:stretch>
        </p:blipFill>
        <p:spPr>
          <a:xfrm>
            <a:off x="7161903" y="2275450"/>
            <a:ext cx="4853748" cy="3235832"/>
          </a:xfrm>
          <a:prstGeom prst="rect">
            <a:avLst/>
          </a:prstGeom>
        </p:spPr>
      </p:pic>
    </p:spTree>
    <p:extLst>
      <p:ext uri="{BB962C8B-B14F-4D97-AF65-F5344CB8AC3E}">
        <p14:creationId xmlns:p14="http://schemas.microsoft.com/office/powerpoint/2010/main" val="387379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Display Information:</a:t>
            </a:r>
            <a:br>
              <a:rPr lang="en-US" dirty="0"/>
            </a:br>
            <a:r>
              <a:rPr lang="en-US" dirty="0" err="1"/>
              <a:t>DisplayInfo</a:t>
            </a:r>
            <a:endParaRPr lang="en-US" dirty="0"/>
          </a:p>
        </p:txBody>
      </p:sp>
      <p:pic>
        <p:nvPicPr>
          <p:cNvPr id="5" name="Picture 4">
            <a:extLst>
              <a:ext uri="{FF2B5EF4-FFF2-40B4-BE49-F238E27FC236}">
                <a16:creationId xmlns:a16="http://schemas.microsoft.com/office/drawing/2014/main" id="{7DB78653-DAEE-4991-AC5E-EA0AA3891DA6}"/>
              </a:ext>
            </a:extLst>
          </p:cNvPr>
          <p:cNvPicPr>
            <a:picLocks noChangeAspect="1"/>
          </p:cNvPicPr>
          <p:nvPr/>
        </p:nvPicPr>
        <p:blipFill>
          <a:blip r:embed="rId3"/>
          <a:stretch>
            <a:fillRect/>
          </a:stretch>
        </p:blipFill>
        <p:spPr>
          <a:xfrm>
            <a:off x="7161903" y="2275450"/>
            <a:ext cx="4853748" cy="3235832"/>
          </a:xfrm>
          <a:prstGeom prst="rect">
            <a:avLst/>
          </a:prstGeom>
        </p:spPr>
      </p:pic>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406972" y="2602228"/>
            <a:ext cx="5832270" cy="2203562"/>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a:t>Width</a:t>
            </a:r>
          </a:p>
          <a:p>
            <a:pPr lvl="1"/>
            <a:r>
              <a:rPr lang="en-US" dirty="0"/>
              <a:t>Height</a:t>
            </a:r>
          </a:p>
          <a:p>
            <a:pPr lvl="1"/>
            <a:r>
              <a:rPr lang="en-US" dirty="0"/>
              <a:t>Density</a:t>
            </a:r>
          </a:p>
          <a:p>
            <a:pPr lvl="1"/>
            <a:r>
              <a:rPr lang="en-US" dirty="0"/>
              <a:t>Orientation</a:t>
            </a:r>
          </a:p>
          <a:p>
            <a:pPr lvl="1"/>
            <a:r>
              <a:rPr lang="en-US" dirty="0"/>
              <a:t>Rotation</a:t>
            </a:r>
          </a:p>
        </p:txBody>
      </p:sp>
    </p:spTree>
    <p:extLst>
      <p:ext uri="{BB962C8B-B14F-4D97-AF65-F5344CB8AC3E}">
        <p14:creationId xmlns:p14="http://schemas.microsoft.com/office/powerpoint/2010/main" val="3840763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Device Display Information:</a:t>
            </a:r>
            <a:br>
              <a:rPr lang="en-US" dirty="0"/>
            </a:br>
            <a:r>
              <a:rPr lang="en-US" dirty="0"/>
              <a:t>DEMO</a:t>
            </a:r>
          </a:p>
        </p:txBody>
      </p:sp>
    </p:spTree>
    <p:extLst>
      <p:ext uri="{BB962C8B-B14F-4D97-AF65-F5344CB8AC3E}">
        <p14:creationId xmlns:p14="http://schemas.microsoft.com/office/powerpoint/2010/main" val="3079711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Display Information :</a:t>
            </a:r>
            <a:br>
              <a:rPr lang="en-US" dirty="0"/>
            </a:br>
            <a:r>
              <a:rPr lang="en-US" dirty="0"/>
              <a:t>Real World Applications</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814210" y="2237680"/>
            <a:ext cx="5214852" cy="310565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Gives developers more control over how information is displayed</a:t>
            </a:r>
          </a:p>
          <a:p>
            <a:pPr lvl="1"/>
            <a:r>
              <a:rPr lang="en-US" dirty="0"/>
              <a:t>Toggle UI based on screen size (in-place of device type)</a:t>
            </a:r>
          </a:p>
          <a:p>
            <a:pPr lvl="1"/>
            <a:r>
              <a:rPr lang="en-US" dirty="0"/>
              <a:t>Resizing text based on available screen real estate</a:t>
            </a:r>
          </a:p>
        </p:txBody>
      </p:sp>
      <p:pic>
        <p:nvPicPr>
          <p:cNvPr id="8" name="Picture 7">
            <a:extLst>
              <a:ext uri="{FF2B5EF4-FFF2-40B4-BE49-F238E27FC236}">
                <a16:creationId xmlns:a16="http://schemas.microsoft.com/office/drawing/2014/main" id="{F1D5AED9-29C1-4EA1-A928-C90008FEDC78}"/>
              </a:ext>
            </a:extLst>
          </p:cNvPr>
          <p:cNvPicPr>
            <a:picLocks noChangeAspect="1"/>
          </p:cNvPicPr>
          <p:nvPr/>
        </p:nvPicPr>
        <p:blipFill>
          <a:blip r:embed="rId3"/>
          <a:stretch>
            <a:fillRect/>
          </a:stretch>
        </p:blipFill>
        <p:spPr>
          <a:xfrm>
            <a:off x="7161903" y="2275450"/>
            <a:ext cx="4853748" cy="3235832"/>
          </a:xfrm>
          <a:prstGeom prst="rect">
            <a:avLst/>
          </a:prstGeom>
        </p:spPr>
      </p:pic>
    </p:spTree>
    <p:extLst>
      <p:ext uri="{BB962C8B-B14F-4D97-AF65-F5344CB8AC3E}">
        <p14:creationId xmlns:p14="http://schemas.microsoft.com/office/powerpoint/2010/main" val="3296571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a:t>
            </a:r>
          </a:p>
        </p:txBody>
      </p:sp>
      <p:pic>
        <p:nvPicPr>
          <p:cNvPr id="5" name="Picture 4">
            <a:extLst>
              <a:ext uri="{FF2B5EF4-FFF2-40B4-BE49-F238E27FC236}">
                <a16:creationId xmlns:a16="http://schemas.microsoft.com/office/drawing/2014/main" id="{BE8AB7DF-85E1-460E-B40C-57E9C00CBAFF}"/>
              </a:ext>
            </a:extLst>
          </p:cNvPr>
          <p:cNvPicPr>
            <a:picLocks noChangeAspect="1"/>
          </p:cNvPicPr>
          <p:nvPr/>
        </p:nvPicPr>
        <p:blipFill>
          <a:blip r:embed="rId2"/>
          <a:stretch>
            <a:fillRect/>
          </a:stretch>
        </p:blipFill>
        <p:spPr>
          <a:xfrm>
            <a:off x="2987899" y="2013697"/>
            <a:ext cx="7013310" cy="4158503"/>
          </a:xfrm>
          <a:prstGeom prst="rect">
            <a:avLst/>
          </a:prstGeom>
        </p:spPr>
      </p:pic>
    </p:spTree>
    <p:extLst>
      <p:ext uri="{BB962C8B-B14F-4D97-AF65-F5344CB8AC3E}">
        <p14:creationId xmlns:p14="http://schemas.microsoft.com/office/powerpoint/2010/main" val="1757253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a:t>
            </a:r>
            <a:br>
              <a:rPr lang="en-US" dirty="0"/>
            </a:br>
            <a:r>
              <a:rPr lang="en-US" dirty="0"/>
              <a:t>iOS Usage Note</a:t>
            </a:r>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219200" y="2275450"/>
            <a:ext cx="5832270" cy="22035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iOS does not expose API for device name</a:t>
            </a:r>
          </a:p>
          <a:p>
            <a:pPr lvl="1"/>
            <a:r>
              <a:rPr lang="en-US" dirty="0"/>
              <a:t>Hardware identifiers returned instead</a:t>
            </a:r>
          </a:p>
          <a:p>
            <a:pPr lvl="2"/>
            <a:r>
              <a:rPr lang="en-US" dirty="0"/>
              <a:t>Example: iPhone10,6 is iPhone X</a:t>
            </a:r>
          </a:p>
          <a:p>
            <a:r>
              <a:rPr lang="en-US" dirty="0"/>
              <a:t>Apple provides mappings from these identifiers</a:t>
            </a:r>
          </a:p>
        </p:txBody>
      </p:sp>
      <p:pic>
        <p:nvPicPr>
          <p:cNvPr id="7" name="Picture 6">
            <a:extLst>
              <a:ext uri="{FF2B5EF4-FFF2-40B4-BE49-F238E27FC236}">
                <a16:creationId xmlns:a16="http://schemas.microsoft.com/office/drawing/2014/main" id="{27261D0B-DD71-472C-B7CF-F44620C05A06}"/>
              </a:ext>
            </a:extLst>
          </p:cNvPr>
          <p:cNvPicPr>
            <a:picLocks noChangeAspect="1"/>
          </p:cNvPicPr>
          <p:nvPr/>
        </p:nvPicPr>
        <p:blipFill>
          <a:blip r:embed="rId3"/>
          <a:stretch>
            <a:fillRect/>
          </a:stretch>
        </p:blipFill>
        <p:spPr>
          <a:xfrm>
            <a:off x="7161903" y="2275450"/>
            <a:ext cx="4853748" cy="2878003"/>
          </a:xfrm>
          <a:prstGeom prst="rect">
            <a:avLst/>
          </a:prstGeom>
        </p:spPr>
      </p:pic>
    </p:spTree>
    <p:extLst>
      <p:ext uri="{BB962C8B-B14F-4D97-AF65-F5344CB8AC3E}">
        <p14:creationId xmlns:p14="http://schemas.microsoft.com/office/powerpoint/2010/main" val="1589397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 :</a:t>
            </a:r>
            <a:br>
              <a:rPr lang="en-US" dirty="0"/>
            </a:br>
            <a:r>
              <a:rPr lang="en-US" dirty="0"/>
              <a:t>API</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2123302" y="1839774"/>
            <a:ext cx="7574490" cy="4741335"/>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a:t>Model</a:t>
            </a:r>
          </a:p>
          <a:p>
            <a:pPr lvl="2"/>
            <a:r>
              <a:rPr lang="en-US" dirty="0"/>
              <a:t>string</a:t>
            </a:r>
          </a:p>
          <a:p>
            <a:pPr lvl="1"/>
            <a:r>
              <a:rPr lang="en-US" dirty="0"/>
              <a:t>Manufacturer</a:t>
            </a:r>
          </a:p>
          <a:p>
            <a:pPr lvl="2"/>
            <a:r>
              <a:rPr lang="en-US" dirty="0"/>
              <a:t>string</a:t>
            </a:r>
          </a:p>
          <a:p>
            <a:pPr lvl="1"/>
            <a:r>
              <a:rPr lang="en-US" dirty="0"/>
              <a:t>Name</a:t>
            </a:r>
          </a:p>
          <a:p>
            <a:pPr lvl="2"/>
            <a:r>
              <a:rPr lang="en-US" dirty="0"/>
              <a:t>string</a:t>
            </a:r>
          </a:p>
          <a:p>
            <a:pPr lvl="1"/>
            <a:r>
              <a:rPr lang="en-US" dirty="0" err="1"/>
              <a:t>VersionString</a:t>
            </a:r>
            <a:endParaRPr lang="en-US" dirty="0"/>
          </a:p>
          <a:p>
            <a:pPr lvl="2"/>
            <a:r>
              <a:rPr lang="en-US" dirty="0"/>
              <a:t>string</a:t>
            </a:r>
          </a:p>
          <a:p>
            <a:pPr lvl="1"/>
            <a:r>
              <a:rPr lang="en-US" dirty="0"/>
              <a:t>Platform</a:t>
            </a:r>
          </a:p>
          <a:p>
            <a:pPr lvl="2"/>
            <a:r>
              <a:rPr lang="en-US" dirty="0" err="1"/>
              <a:t>DevicePlatform</a:t>
            </a:r>
            <a:endParaRPr lang="en-US" dirty="0"/>
          </a:p>
          <a:p>
            <a:pPr lvl="1"/>
            <a:r>
              <a:rPr lang="en-US" dirty="0"/>
              <a:t>Idiom</a:t>
            </a:r>
          </a:p>
          <a:p>
            <a:pPr lvl="2"/>
            <a:r>
              <a:rPr lang="en-US" dirty="0" err="1"/>
              <a:t>DeviceIdiom</a:t>
            </a:r>
            <a:endParaRPr lang="en-US" dirty="0"/>
          </a:p>
          <a:p>
            <a:pPr lvl="1"/>
            <a:r>
              <a:rPr lang="en-US" dirty="0" err="1"/>
              <a:t>DeviceType</a:t>
            </a:r>
            <a:endParaRPr lang="en-US" dirty="0"/>
          </a:p>
          <a:p>
            <a:pPr lvl="2"/>
            <a:r>
              <a:rPr lang="en-US" dirty="0" err="1"/>
              <a:t>DeviceType</a:t>
            </a:r>
            <a:endParaRPr lang="en-US" dirty="0"/>
          </a:p>
        </p:txBody>
      </p:sp>
      <p:pic>
        <p:nvPicPr>
          <p:cNvPr id="5" name="Picture 4">
            <a:extLst>
              <a:ext uri="{FF2B5EF4-FFF2-40B4-BE49-F238E27FC236}">
                <a16:creationId xmlns:a16="http://schemas.microsoft.com/office/drawing/2014/main" id="{063DB3AC-9B52-4F8A-AB0A-FF74807F7099}"/>
              </a:ext>
            </a:extLst>
          </p:cNvPr>
          <p:cNvPicPr>
            <a:picLocks noChangeAspect="1"/>
          </p:cNvPicPr>
          <p:nvPr/>
        </p:nvPicPr>
        <p:blipFill>
          <a:blip r:embed="rId3"/>
          <a:stretch>
            <a:fillRect/>
          </a:stretch>
        </p:blipFill>
        <p:spPr>
          <a:xfrm>
            <a:off x="7161903" y="2275450"/>
            <a:ext cx="4853748" cy="2878003"/>
          </a:xfrm>
          <a:prstGeom prst="rect">
            <a:avLst/>
          </a:prstGeom>
        </p:spPr>
      </p:pic>
    </p:spTree>
    <p:extLst>
      <p:ext uri="{BB962C8B-B14F-4D97-AF65-F5344CB8AC3E}">
        <p14:creationId xmlns:p14="http://schemas.microsoft.com/office/powerpoint/2010/main" val="733851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a:t>
            </a:r>
            <a:br>
              <a:rPr lang="en-US" dirty="0"/>
            </a:br>
            <a:r>
              <a:rPr lang="en-US" dirty="0" err="1"/>
              <a:t>DevicePlatform</a:t>
            </a:r>
            <a:endParaRPr lang="en-US" dirty="0"/>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406972" y="2602228"/>
            <a:ext cx="5832270" cy="22035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a:t>iOS</a:t>
            </a:r>
          </a:p>
          <a:p>
            <a:pPr lvl="1"/>
            <a:r>
              <a:rPr lang="en-US" dirty="0"/>
              <a:t>Android</a:t>
            </a:r>
          </a:p>
          <a:p>
            <a:pPr lvl="1"/>
            <a:r>
              <a:rPr lang="en-US" dirty="0"/>
              <a:t>UWP</a:t>
            </a:r>
          </a:p>
          <a:p>
            <a:pPr lvl="1"/>
            <a:r>
              <a:rPr lang="en-US" dirty="0"/>
              <a:t>Unknown</a:t>
            </a:r>
          </a:p>
        </p:txBody>
      </p:sp>
      <p:pic>
        <p:nvPicPr>
          <p:cNvPr id="7" name="Picture 6">
            <a:extLst>
              <a:ext uri="{FF2B5EF4-FFF2-40B4-BE49-F238E27FC236}">
                <a16:creationId xmlns:a16="http://schemas.microsoft.com/office/drawing/2014/main" id="{A9E815CA-48AE-48B8-82C6-710DE8C434B1}"/>
              </a:ext>
            </a:extLst>
          </p:cNvPr>
          <p:cNvPicPr>
            <a:picLocks noChangeAspect="1"/>
          </p:cNvPicPr>
          <p:nvPr/>
        </p:nvPicPr>
        <p:blipFill>
          <a:blip r:embed="rId3"/>
          <a:stretch>
            <a:fillRect/>
          </a:stretch>
        </p:blipFill>
        <p:spPr>
          <a:xfrm>
            <a:off x="7161903" y="2265007"/>
            <a:ext cx="4853748" cy="2878003"/>
          </a:xfrm>
          <a:prstGeom prst="rect">
            <a:avLst/>
          </a:prstGeom>
        </p:spPr>
      </p:pic>
    </p:spTree>
    <p:extLst>
      <p:ext uri="{BB962C8B-B14F-4D97-AF65-F5344CB8AC3E}">
        <p14:creationId xmlns:p14="http://schemas.microsoft.com/office/powerpoint/2010/main" val="517642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a:t>
            </a:r>
            <a:br>
              <a:rPr lang="en-US" dirty="0"/>
            </a:br>
            <a:r>
              <a:rPr lang="en-US" dirty="0" err="1"/>
              <a:t>DeviceIdiom</a:t>
            </a:r>
            <a:endParaRPr lang="en-US" dirty="0"/>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484311" y="2035989"/>
            <a:ext cx="5832270" cy="33569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a:t>Phone</a:t>
            </a:r>
          </a:p>
          <a:p>
            <a:pPr lvl="1"/>
            <a:r>
              <a:rPr lang="en-US" dirty="0"/>
              <a:t>Tablet</a:t>
            </a:r>
          </a:p>
          <a:p>
            <a:pPr lvl="1"/>
            <a:r>
              <a:rPr lang="en-US" dirty="0"/>
              <a:t>Desktop</a:t>
            </a:r>
          </a:p>
          <a:p>
            <a:pPr lvl="1"/>
            <a:r>
              <a:rPr lang="en-US" dirty="0"/>
              <a:t>TV</a:t>
            </a:r>
          </a:p>
          <a:p>
            <a:pPr lvl="1"/>
            <a:r>
              <a:rPr lang="en-US" dirty="0"/>
              <a:t>Watch</a:t>
            </a:r>
          </a:p>
          <a:p>
            <a:pPr lvl="1"/>
            <a:r>
              <a:rPr lang="en-US" dirty="0"/>
              <a:t>Unknown</a:t>
            </a:r>
          </a:p>
        </p:txBody>
      </p:sp>
      <p:pic>
        <p:nvPicPr>
          <p:cNvPr id="7" name="Picture 6">
            <a:extLst>
              <a:ext uri="{FF2B5EF4-FFF2-40B4-BE49-F238E27FC236}">
                <a16:creationId xmlns:a16="http://schemas.microsoft.com/office/drawing/2014/main" id="{A9E815CA-48AE-48B8-82C6-710DE8C434B1}"/>
              </a:ext>
            </a:extLst>
          </p:cNvPr>
          <p:cNvPicPr>
            <a:picLocks noChangeAspect="1"/>
          </p:cNvPicPr>
          <p:nvPr/>
        </p:nvPicPr>
        <p:blipFill>
          <a:blip r:embed="rId3"/>
          <a:stretch>
            <a:fillRect/>
          </a:stretch>
        </p:blipFill>
        <p:spPr>
          <a:xfrm>
            <a:off x="7161903" y="2275450"/>
            <a:ext cx="4853748" cy="2878003"/>
          </a:xfrm>
          <a:prstGeom prst="rect">
            <a:avLst/>
          </a:prstGeom>
        </p:spPr>
      </p:pic>
    </p:spTree>
    <p:extLst>
      <p:ext uri="{BB962C8B-B14F-4D97-AF65-F5344CB8AC3E}">
        <p14:creationId xmlns:p14="http://schemas.microsoft.com/office/powerpoint/2010/main" val="1349825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a:t>
            </a:r>
            <a:br>
              <a:rPr lang="en-US" dirty="0"/>
            </a:br>
            <a:r>
              <a:rPr lang="en-US" dirty="0" err="1"/>
              <a:t>DeviceType</a:t>
            </a:r>
            <a:endParaRPr lang="en-US" dirty="0"/>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484311" y="2035989"/>
            <a:ext cx="5832270" cy="33569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err="1"/>
              <a:t>Enum</a:t>
            </a:r>
            <a:endParaRPr lang="en-US" dirty="0"/>
          </a:p>
          <a:p>
            <a:pPr lvl="2"/>
            <a:r>
              <a:rPr lang="en-US" dirty="0"/>
              <a:t>Unknown</a:t>
            </a:r>
          </a:p>
          <a:p>
            <a:pPr lvl="2"/>
            <a:r>
              <a:rPr lang="en-US" dirty="0"/>
              <a:t>Physical</a:t>
            </a:r>
          </a:p>
          <a:p>
            <a:pPr lvl="2"/>
            <a:r>
              <a:rPr lang="en-US" dirty="0"/>
              <a:t>Virtual</a:t>
            </a:r>
          </a:p>
        </p:txBody>
      </p:sp>
      <p:pic>
        <p:nvPicPr>
          <p:cNvPr id="7" name="Picture 6">
            <a:extLst>
              <a:ext uri="{FF2B5EF4-FFF2-40B4-BE49-F238E27FC236}">
                <a16:creationId xmlns:a16="http://schemas.microsoft.com/office/drawing/2014/main" id="{A9E815CA-48AE-48B8-82C6-710DE8C434B1}"/>
              </a:ext>
            </a:extLst>
          </p:cNvPr>
          <p:cNvPicPr>
            <a:picLocks noChangeAspect="1"/>
          </p:cNvPicPr>
          <p:nvPr/>
        </p:nvPicPr>
        <p:blipFill>
          <a:blip r:embed="rId3"/>
          <a:stretch>
            <a:fillRect/>
          </a:stretch>
        </p:blipFill>
        <p:spPr>
          <a:xfrm>
            <a:off x="7161903" y="2275450"/>
            <a:ext cx="4853748" cy="2878003"/>
          </a:xfrm>
          <a:prstGeom prst="rect">
            <a:avLst/>
          </a:prstGeom>
        </p:spPr>
      </p:pic>
    </p:spTree>
    <p:extLst>
      <p:ext uri="{BB962C8B-B14F-4D97-AF65-F5344CB8AC3E}">
        <p14:creationId xmlns:p14="http://schemas.microsoft.com/office/powerpoint/2010/main" val="373085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AE31099-F0C1-4118-8386-C4C2D816D8AD}"/>
              </a:ext>
            </a:extLst>
          </p:cNvPr>
          <p:cNvGrpSpPr/>
          <p:nvPr/>
        </p:nvGrpSpPr>
        <p:grpSpPr>
          <a:xfrm>
            <a:off x="1126529" y="1621329"/>
            <a:ext cx="10038775" cy="283838"/>
            <a:chOff x="1138562" y="1621329"/>
            <a:chExt cx="4566358" cy="283838"/>
          </a:xfrm>
        </p:grpSpPr>
        <p:sp>
          <p:nvSpPr>
            <p:cNvPr id="5" name="Rectangle 4">
              <a:extLst>
                <a:ext uri="{FF2B5EF4-FFF2-40B4-BE49-F238E27FC236}">
                  <a16:creationId xmlns:a16="http://schemas.microsoft.com/office/drawing/2014/main" id="{996FDDF0-4256-4480-8554-A558C3FE8050}"/>
                </a:ext>
              </a:extLst>
            </p:cNvPr>
            <p:cNvSpPr/>
            <p:nvPr/>
          </p:nvSpPr>
          <p:spPr>
            <a:xfrm>
              <a:off x="1138562" y="1621329"/>
              <a:ext cx="4566358" cy="134447"/>
            </a:xfrm>
            <a:prstGeom prst="rect">
              <a:avLst/>
            </a:prstGeom>
            <a:solidFill>
              <a:srgbClr val="595959"/>
            </a:solidFill>
            <a:ln>
              <a:solidFill>
                <a:srgbClr val="59595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26503E-69D8-4C11-82C2-D9528DD9114A}"/>
                </a:ext>
              </a:extLst>
            </p:cNvPr>
            <p:cNvSpPr/>
            <p:nvPr/>
          </p:nvSpPr>
          <p:spPr>
            <a:xfrm>
              <a:off x="1266457" y="1770720"/>
              <a:ext cx="4438463" cy="134447"/>
            </a:xfrm>
            <a:prstGeom prst="rect">
              <a:avLst/>
            </a:prstGeom>
            <a:solidFill>
              <a:srgbClr val="30ACEC"/>
            </a:solidFill>
            <a:ln>
              <a:solidFill>
                <a:srgbClr val="30ACE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3020DC75-F9DE-4D2E-B7D6-B9AC99223076}"/>
              </a:ext>
            </a:extLst>
          </p:cNvPr>
          <p:cNvSpPr txBox="1">
            <a:spLocks/>
          </p:cNvSpPr>
          <p:nvPr/>
        </p:nvSpPr>
        <p:spPr>
          <a:xfrm>
            <a:off x="1568532" y="-64047"/>
            <a:ext cx="10018713" cy="17525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Xamarin University</a:t>
            </a:r>
          </a:p>
        </p:txBody>
      </p:sp>
      <p:pic>
        <p:nvPicPr>
          <p:cNvPr id="3" name="Picture 2">
            <a:extLst>
              <a:ext uri="{FF2B5EF4-FFF2-40B4-BE49-F238E27FC236}">
                <a16:creationId xmlns:a16="http://schemas.microsoft.com/office/drawing/2014/main" id="{365F1429-D52B-4EDD-93CE-2CB4CF850C73}"/>
              </a:ext>
            </a:extLst>
          </p:cNvPr>
          <p:cNvPicPr>
            <a:picLocks noChangeAspect="1"/>
          </p:cNvPicPr>
          <p:nvPr/>
        </p:nvPicPr>
        <p:blipFill>
          <a:blip r:embed="rId3"/>
          <a:stretch>
            <a:fillRect/>
          </a:stretch>
        </p:blipFill>
        <p:spPr>
          <a:xfrm>
            <a:off x="1612232" y="1889870"/>
            <a:ext cx="9553072" cy="4589484"/>
          </a:xfrm>
          <a:prstGeom prst="rect">
            <a:avLst/>
          </a:prstGeom>
        </p:spPr>
      </p:pic>
    </p:spTree>
    <p:extLst>
      <p:ext uri="{BB962C8B-B14F-4D97-AF65-F5344CB8AC3E}">
        <p14:creationId xmlns:p14="http://schemas.microsoft.com/office/powerpoint/2010/main" val="2022419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Device Information:</a:t>
            </a:r>
            <a:br>
              <a:rPr lang="en-US" dirty="0"/>
            </a:br>
            <a:r>
              <a:rPr lang="en-US" dirty="0"/>
              <a:t>DEMO</a:t>
            </a:r>
          </a:p>
        </p:txBody>
      </p:sp>
    </p:spTree>
    <p:extLst>
      <p:ext uri="{BB962C8B-B14F-4D97-AF65-F5344CB8AC3E}">
        <p14:creationId xmlns:p14="http://schemas.microsoft.com/office/powerpoint/2010/main" val="2412630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Device Information :</a:t>
            </a:r>
            <a:br>
              <a:rPr lang="en-US" dirty="0"/>
            </a:br>
            <a:r>
              <a:rPr lang="en-US" dirty="0"/>
              <a:t>Real World Applications</a:t>
            </a:r>
          </a:p>
        </p:txBody>
      </p:sp>
      <p:sp>
        <p:nvSpPr>
          <p:cNvPr id="6" name="Content Placeholder 2">
            <a:extLst>
              <a:ext uri="{FF2B5EF4-FFF2-40B4-BE49-F238E27FC236}">
                <a16:creationId xmlns:a16="http://schemas.microsoft.com/office/drawing/2014/main" id="{2E1D75B7-6203-4E4A-9126-773CFBA3EA08}"/>
              </a:ext>
            </a:extLst>
          </p:cNvPr>
          <p:cNvSpPr txBox="1">
            <a:spLocks/>
          </p:cNvSpPr>
          <p:nvPr/>
        </p:nvSpPr>
        <p:spPr>
          <a:xfrm>
            <a:off x="1648408" y="2438400"/>
            <a:ext cx="5513495" cy="162974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Crash Reporting</a:t>
            </a:r>
          </a:p>
          <a:p>
            <a:r>
              <a:rPr lang="en-US" dirty="0"/>
              <a:t>UI based on type of device</a:t>
            </a:r>
          </a:p>
        </p:txBody>
      </p:sp>
      <p:pic>
        <p:nvPicPr>
          <p:cNvPr id="5" name="Picture 4">
            <a:extLst>
              <a:ext uri="{FF2B5EF4-FFF2-40B4-BE49-F238E27FC236}">
                <a16:creationId xmlns:a16="http://schemas.microsoft.com/office/drawing/2014/main" id="{063DB3AC-9B52-4F8A-AB0A-FF74807F7099}"/>
              </a:ext>
            </a:extLst>
          </p:cNvPr>
          <p:cNvPicPr>
            <a:picLocks noChangeAspect="1"/>
          </p:cNvPicPr>
          <p:nvPr/>
        </p:nvPicPr>
        <p:blipFill>
          <a:blip r:embed="rId3"/>
          <a:stretch>
            <a:fillRect/>
          </a:stretch>
        </p:blipFill>
        <p:spPr>
          <a:xfrm>
            <a:off x="7236548" y="2438399"/>
            <a:ext cx="4853748" cy="2878003"/>
          </a:xfrm>
          <a:prstGeom prst="rect">
            <a:avLst/>
          </a:prstGeom>
        </p:spPr>
      </p:pic>
    </p:spTree>
    <p:extLst>
      <p:ext uri="{BB962C8B-B14F-4D97-AF65-F5344CB8AC3E}">
        <p14:creationId xmlns:p14="http://schemas.microsoft.com/office/powerpoint/2010/main" val="25744711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Email</a:t>
            </a:r>
          </a:p>
        </p:txBody>
      </p:sp>
      <p:pic>
        <p:nvPicPr>
          <p:cNvPr id="4" name="Picture 3">
            <a:extLst>
              <a:ext uri="{FF2B5EF4-FFF2-40B4-BE49-F238E27FC236}">
                <a16:creationId xmlns:a16="http://schemas.microsoft.com/office/drawing/2014/main" id="{C8684647-61C8-435F-89B5-E57801EFCBBE}"/>
              </a:ext>
            </a:extLst>
          </p:cNvPr>
          <p:cNvPicPr>
            <a:picLocks noChangeAspect="1"/>
          </p:cNvPicPr>
          <p:nvPr/>
        </p:nvPicPr>
        <p:blipFill>
          <a:blip r:embed="rId2"/>
          <a:stretch>
            <a:fillRect/>
          </a:stretch>
        </p:blipFill>
        <p:spPr>
          <a:xfrm>
            <a:off x="2765233" y="1962761"/>
            <a:ext cx="7456868" cy="3976489"/>
          </a:xfrm>
          <a:prstGeom prst="rect">
            <a:avLst/>
          </a:prstGeom>
        </p:spPr>
      </p:pic>
    </p:spTree>
    <p:extLst>
      <p:ext uri="{BB962C8B-B14F-4D97-AF65-F5344CB8AC3E}">
        <p14:creationId xmlns:p14="http://schemas.microsoft.com/office/powerpoint/2010/main" val="2774937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Email:</a:t>
            </a:r>
            <a:br>
              <a:rPr lang="en-US" dirty="0"/>
            </a:br>
            <a:r>
              <a:rPr lang="en-US" dirty="0"/>
              <a:t>API</a:t>
            </a:r>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707946" y="2280538"/>
            <a:ext cx="4388054" cy="175259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a:t>Methods</a:t>
            </a:r>
          </a:p>
          <a:p>
            <a:pPr lvl="2"/>
            <a:r>
              <a:rPr lang="en-US" dirty="0" err="1"/>
              <a:t>ComposeAsync</a:t>
            </a:r>
            <a:r>
              <a:rPr lang="en-US" dirty="0"/>
              <a:t>(</a:t>
            </a:r>
            <a:r>
              <a:rPr lang="en-US" dirty="0" err="1"/>
              <a:t>EmailMessage</a:t>
            </a:r>
            <a:r>
              <a:rPr lang="en-US" dirty="0"/>
              <a:t>)</a:t>
            </a:r>
          </a:p>
        </p:txBody>
      </p:sp>
      <p:pic>
        <p:nvPicPr>
          <p:cNvPr id="5" name="Picture 4">
            <a:extLst>
              <a:ext uri="{FF2B5EF4-FFF2-40B4-BE49-F238E27FC236}">
                <a16:creationId xmlns:a16="http://schemas.microsoft.com/office/drawing/2014/main" id="{719DF341-9EF9-403D-9F59-1E414BF1A079}"/>
              </a:ext>
            </a:extLst>
          </p:cNvPr>
          <p:cNvPicPr>
            <a:picLocks noChangeAspect="1"/>
          </p:cNvPicPr>
          <p:nvPr/>
        </p:nvPicPr>
        <p:blipFill>
          <a:blip r:embed="rId3"/>
          <a:stretch>
            <a:fillRect/>
          </a:stretch>
        </p:blipFill>
        <p:spPr>
          <a:xfrm>
            <a:off x="7161903" y="2438399"/>
            <a:ext cx="4700341" cy="2506529"/>
          </a:xfrm>
          <a:prstGeom prst="rect">
            <a:avLst/>
          </a:prstGeom>
        </p:spPr>
      </p:pic>
    </p:spTree>
    <p:extLst>
      <p:ext uri="{BB962C8B-B14F-4D97-AF65-F5344CB8AC3E}">
        <p14:creationId xmlns:p14="http://schemas.microsoft.com/office/powerpoint/2010/main" val="861785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Email:</a:t>
            </a:r>
            <a:br>
              <a:rPr lang="en-US" dirty="0"/>
            </a:br>
            <a:r>
              <a:rPr lang="en-US" dirty="0" err="1"/>
              <a:t>EmailBodyFormat</a:t>
            </a:r>
            <a:endParaRPr lang="en-US" dirty="0"/>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694917" y="2275450"/>
            <a:ext cx="5256380" cy="313660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err="1"/>
              <a:t>Enum</a:t>
            </a:r>
            <a:endParaRPr lang="en-US" dirty="0"/>
          </a:p>
          <a:p>
            <a:pPr lvl="2"/>
            <a:r>
              <a:rPr lang="en-US" dirty="0" err="1"/>
              <a:t>PlainText</a:t>
            </a:r>
            <a:endParaRPr lang="en-US" dirty="0"/>
          </a:p>
          <a:p>
            <a:pPr lvl="2"/>
            <a:r>
              <a:rPr lang="en-US" dirty="0"/>
              <a:t>Html</a:t>
            </a:r>
          </a:p>
          <a:p>
            <a:pPr lvl="1"/>
            <a:r>
              <a:rPr lang="en-US" dirty="0"/>
              <a:t>Not all android email clients support html email body composition</a:t>
            </a:r>
          </a:p>
          <a:p>
            <a:pPr lvl="2"/>
            <a:r>
              <a:rPr lang="en-US" dirty="0"/>
              <a:t>No way to detect this in app</a:t>
            </a:r>
          </a:p>
          <a:p>
            <a:pPr lvl="2"/>
            <a:r>
              <a:rPr lang="en-US" dirty="0"/>
              <a:t>Suggested to always use </a:t>
            </a:r>
            <a:r>
              <a:rPr lang="en-US" dirty="0" err="1"/>
              <a:t>PlainText</a:t>
            </a:r>
            <a:endParaRPr lang="en-US" dirty="0"/>
          </a:p>
        </p:txBody>
      </p:sp>
      <p:pic>
        <p:nvPicPr>
          <p:cNvPr id="5" name="Picture 4">
            <a:extLst>
              <a:ext uri="{FF2B5EF4-FFF2-40B4-BE49-F238E27FC236}">
                <a16:creationId xmlns:a16="http://schemas.microsoft.com/office/drawing/2014/main" id="{D9AA83F0-6B83-41C7-A76B-5AAFE937EB7A}"/>
              </a:ext>
            </a:extLst>
          </p:cNvPr>
          <p:cNvPicPr>
            <a:picLocks noChangeAspect="1"/>
          </p:cNvPicPr>
          <p:nvPr/>
        </p:nvPicPr>
        <p:blipFill>
          <a:blip r:embed="rId3"/>
          <a:stretch>
            <a:fillRect/>
          </a:stretch>
        </p:blipFill>
        <p:spPr>
          <a:xfrm>
            <a:off x="7161903" y="2438399"/>
            <a:ext cx="4700341" cy="2506529"/>
          </a:xfrm>
          <a:prstGeom prst="rect">
            <a:avLst/>
          </a:prstGeom>
        </p:spPr>
      </p:pic>
    </p:spTree>
    <p:extLst>
      <p:ext uri="{BB962C8B-B14F-4D97-AF65-F5344CB8AC3E}">
        <p14:creationId xmlns:p14="http://schemas.microsoft.com/office/powerpoint/2010/main" val="2244314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Email:</a:t>
            </a:r>
            <a:br>
              <a:rPr lang="en-US" dirty="0"/>
            </a:br>
            <a:r>
              <a:rPr lang="en-US" dirty="0" err="1"/>
              <a:t>EmailMessage</a:t>
            </a:r>
            <a:endParaRPr lang="en-US" dirty="0"/>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707946" y="2280538"/>
            <a:ext cx="8776108" cy="4577462"/>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a:t>Subject</a:t>
            </a:r>
          </a:p>
          <a:p>
            <a:pPr lvl="2"/>
            <a:r>
              <a:rPr lang="en-US" dirty="0"/>
              <a:t>string</a:t>
            </a:r>
          </a:p>
          <a:p>
            <a:pPr lvl="1"/>
            <a:r>
              <a:rPr lang="en-US" dirty="0"/>
              <a:t>Body</a:t>
            </a:r>
          </a:p>
          <a:p>
            <a:pPr lvl="2"/>
            <a:r>
              <a:rPr lang="en-US" dirty="0"/>
              <a:t>string</a:t>
            </a:r>
          </a:p>
          <a:p>
            <a:pPr lvl="1"/>
            <a:r>
              <a:rPr lang="en-US" dirty="0" err="1"/>
              <a:t>BodyFormat</a:t>
            </a:r>
            <a:endParaRPr lang="en-US" dirty="0"/>
          </a:p>
          <a:p>
            <a:pPr lvl="2"/>
            <a:r>
              <a:rPr lang="en-US" dirty="0" err="1"/>
              <a:t>EmailBodyFormat</a:t>
            </a:r>
            <a:endParaRPr lang="en-US" dirty="0"/>
          </a:p>
          <a:p>
            <a:pPr lvl="1"/>
            <a:r>
              <a:rPr lang="en-US" dirty="0"/>
              <a:t>To</a:t>
            </a:r>
          </a:p>
          <a:p>
            <a:pPr lvl="2"/>
            <a:r>
              <a:rPr lang="en-US" dirty="0"/>
              <a:t>List&lt;string&gt;</a:t>
            </a:r>
          </a:p>
          <a:p>
            <a:pPr lvl="1"/>
            <a:r>
              <a:rPr lang="en-US" dirty="0"/>
              <a:t>Cc</a:t>
            </a:r>
          </a:p>
          <a:p>
            <a:pPr lvl="2"/>
            <a:r>
              <a:rPr lang="en-US" dirty="0"/>
              <a:t>List&lt;string&gt;</a:t>
            </a:r>
          </a:p>
          <a:p>
            <a:pPr lvl="1"/>
            <a:r>
              <a:rPr lang="en-US" dirty="0"/>
              <a:t>Bcc</a:t>
            </a:r>
          </a:p>
          <a:p>
            <a:pPr lvl="2"/>
            <a:r>
              <a:rPr lang="en-US" dirty="0"/>
              <a:t>List&lt;string&gt;</a:t>
            </a:r>
          </a:p>
        </p:txBody>
      </p:sp>
      <p:pic>
        <p:nvPicPr>
          <p:cNvPr id="5" name="Picture 4">
            <a:extLst>
              <a:ext uri="{FF2B5EF4-FFF2-40B4-BE49-F238E27FC236}">
                <a16:creationId xmlns:a16="http://schemas.microsoft.com/office/drawing/2014/main" id="{719DF341-9EF9-403D-9F59-1E414BF1A079}"/>
              </a:ext>
            </a:extLst>
          </p:cNvPr>
          <p:cNvPicPr>
            <a:picLocks noChangeAspect="1"/>
          </p:cNvPicPr>
          <p:nvPr/>
        </p:nvPicPr>
        <p:blipFill>
          <a:blip r:embed="rId3"/>
          <a:stretch>
            <a:fillRect/>
          </a:stretch>
        </p:blipFill>
        <p:spPr>
          <a:xfrm>
            <a:off x="7161903" y="2438399"/>
            <a:ext cx="4700341" cy="2506529"/>
          </a:xfrm>
          <a:prstGeom prst="rect">
            <a:avLst/>
          </a:prstGeom>
        </p:spPr>
      </p:pic>
    </p:spTree>
    <p:extLst>
      <p:ext uri="{BB962C8B-B14F-4D97-AF65-F5344CB8AC3E}">
        <p14:creationId xmlns:p14="http://schemas.microsoft.com/office/powerpoint/2010/main" val="5363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Email:</a:t>
            </a:r>
            <a:br>
              <a:rPr lang="en-US" dirty="0"/>
            </a:br>
            <a:r>
              <a:rPr lang="en-US" dirty="0"/>
              <a:t>DEMO</a:t>
            </a:r>
          </a:p>
        </p:txBody>
      </p:sp>
    </p:spTree>
    <p:extLst>
      <p:ext uri="{BB962C8B-B14F-4D97-AF65-F5344CB8AC3E}">
        <p14:creationId xmlns:p14="http://schemas.microsoft.com/office/powerpoint/2010/main" val="3820892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Email:</a:t>
            </a:r>
            <a:br>
              <a:rPr lang="en-US" dirty="0"/>
            </a:br>
            <a:r>
              <a:rPr lang="en-US" dirty="0"/>
              <a:t>Real World Applications</a:t>
            </a:r>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707946" y="2280538"/>
            <a:ext cx="5277572" cy="297570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r>
              <a:rPr lang="en-US" dirty="0"/>
              <a:t>Contacting technical support</a:t>
            </a:r>
          </a:p>
          <a:p>
            <a:pPr lvl="2"/>
            <a:r>
              <a:rPr lang="en-US" dirty="0"/>
              <a:t>Can have all relevant information predefined for the user</a:t>
            </a:r>
          </a:p>
          <a:p>
            <a:pPr lvl="1"/>
            <a:r>
              <a:rPr lang="en-US" dirty="0"/>
              <a:t>Sharing application information using email</a:t>
            </a:r>
          </a:p>
          <a:p>
            <a:pPr lvl="1"/>
            <a:endParaRPr lang="en-US" dirty="0"/>
          </a:p>
          <a:p>
            <a:pPr lvl="1"/>
            <a:endParaRPr lang="en-US" dirty="0"/>
          </a:p>
        </p:txBody>
      </p:sp>
      <p:pic>
        <p:nvPicPr>
          <p:cNvPr id="5" name="Picture 4">
            <a:extLst>
              <a:ext uri="{FF2B5EF4-FFF2-40B4-BE49-F238E27FC236}">
                <a16:creationId xmlns:a16="http://schemas.microsoft.com/office/drawing/2014/main" id="{719DF341-9EF9-403D-9F59-1E414BF1A079}"/>
              </a:ext>
            </a:extLst>
          </p:cNvPr>
          <p:cNvPicPr>
            <a:picLocks noChangeAspect="1"/>
          </p:cNvPicPr>
          <p:nvPr/>
        </p:nvPicPr>
        <p:blipFill>
          <a:blip r:embed="rId3"/>
          <a:stretch>
            <a:fillRect/>
          </a:stretch>
        </p:blipFill>
        <p:spPr>
          <a:xfrm>
            <a:off x="7026318" y="2280538"/>
            <a:ext cx="4700341" cy="2506529"/>
          </a:xfrm>
          <a:prstGeom prst="rect">
            <a:avLst/>
          </a:prstGeom>
        </p:spPr>
      </p:pic>
    </p:spTree>
    <p:extLst>
      <p:ext uri="{BB962C8B-B14F-4D97-AF65-F5344CB8AC3E}">
        <p14:creationId xmlns:p14="http://schemas.microsoft.com/office/powerpoint/2010/main" val="1349965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Gyroscope</a:t>
            </a:r>
          </a:p>
        </p:txBody>
      </p:sp>
      <p:pic>
        <p:nvPicPr>
          <p:cNvPr id="4" name="Picture 3">
            <a:extLst>
              <a:ext uri="{FF2B5EF4-FFF2-40B4-BE49-F238E27FC236}">
                <a16:creationId xmlns:a16="http://schemas.microsoft.com/office/drawing/2014/main" id="{DC1D2496-5D1C-482F-B858-1F80FF4AA2DB}"/>
              </a:ext>
            </a:extLst>
          </p:cNvPr>
          <p:cNvPicPr>
            <a:picLocks noChangeAspect="1"/>
          </p:cNvPicPr>
          <p:nvPr/>
        </p:nvPicPr>
        <p:blipFill>
          <a:blip r:embed="rId2"/>
          <a:stretch>
            <a:fillRect/>
          </a:stretch>
        </p:blipFill>
        <p:spPr>
          <a:xfrm>
            <a:off x="2973865" y="2146090"/>
            <a:ext cx="7039604" cy="4419601"/>
          </a:xfrm>
          <a:prstGeom prst="rect">
            <a:avLst/>
          </a:prstGeom>
        </p:spPr>
      </p:pic>
    </p:spTree>
    <p:extLst>
      <p:ext uri="{BB962C8B-B14F-4D97-AF65-F5344CB8AC3E}">
        <p14:creationId xmlns:p14="http://schemas.microsoft.com/office/powerpoint/2010/main" val="2945067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Gyroscope:</a:t>
            </a:r>
            <a:br>
              <a:rPr lang="en-US" dirty="0"/>
            </a:br>
            <a:r>
              <a:rPr lang="en-US" dirty="0"/>
              <a:t>API</a:t>
            </a:r>
          </a:p>
        </p:txBody>
      </p:sp>
      <p:sp>
        <p:nvSpPr>
          <p:cNvPr id="4" name="Content Placeholder 2">
            <a:extLst>
              <a:ext uri="{FF2B5EF4-FFF2-40B4-BE49-F238E27FC236}">
                <a16:creationId xmlns:a16="http://schemas.microsoft.com/office/drawing/2014/main" id="{FAE5C7C9-83E6-4755-BFFC-B62C73102EED}"/>
              </a:ext>
            </a:extLst>
          </p:cNvPr>
          <p:cNvSpPr txBox="1">
            <a:spLocks/>
          </p:cNvSpPr>
          <p:nvPr/>
        </p:nvSpPr>
        <p:spPr>
          <a:xfrm>
            <a:off x="1562030" y="1959525"/>
            <a:ext cx="6069319" cy="4694194"/>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Properties</a:t>
            </a:r>
          </a:p>
          <a:p>
            <a:pPr lvl="1"/>
            <a:r>
              <a:rPr lang="en-US" dirty="0" err="1"/>
              <a:t>IsMonitoring</a:t>
            </a:r>
            <a:endParaRPr lang="en-US" dirty="0"/>
          </a:p>
          <a:p>
            <a:r>
              <a:rPr lang="en-US" dirty="0" err="1"/>
              <a:t>Avaliable</a:t>
            </a:r>
            <a:r>
              <a:rPr lang="en-US" dirty="0"/>
              <a:t> Methods</a:t>
            </a:r>
          </a:p>
          <a:p>
            <a:pPr lvl="1"/>
            <a:r>
              <a:rPr lang="en-US" dirty="0"/>
              <a:t>Start(</a:t>
            </a:r>
            <a:r>
              <a:rPr lang="en-US" dirty="0" err="1"/>
              <a:t>SensorSpeed</a:t>
            </a:r>
            <a:r>
              <a:rPr lang="en-US" dirty="0"/>
              <a:t> speed)</a:t>
            </a:r>
          </a:p>
          <a:p>
            <a:pPr lvl="1"/>
            <a:r>
              <a:rPr lang="en-US" dirty="0"/>
              <a:t>Stop()</a:t>
            </a:r>
          </a:p>
          <a:p>
            <a:r>
              <a:rPr lang="en-US" dirty="0"/>
              <a:t>Events</a:t>
            </a:r>
          </a:p>
          <a:p>
            <a:pPr lvl="1"/>
            <a:r>
              <a:rPr lang="en-US" dirty="0" err="1"/>
              <a:t>ReadingChanged</a:t>
            </a:r>
            <a:r>
              <a:rPr lang="en-US" dirty="0"/>
              <a:t> </a:t>
            </a:r>
          </a:p>
          <a:p>
            <a:pPr lvl="2"/>
            <a:r>
              <a:rPr lang="en-US" dirty="0" err="1"/>
              <a:t>GyroscopeChangedEventArgs</a:t>
            </a:r>
            <a:endParaRPr lang="en-US" dirty="0"/>
          </a:p>
          <a:p>
            <a:pPr lvl="3"/>
            <a:r>
              <a:rPr lang="en-US" dirty="0" err="1"/>
              <a:t>GyroscopeData</a:t>
            </a:r>
            <a:endParaRPr lang="en-US" dirty="0"/>
          </a:p>
          <a:p>
            <a:pPr lvl="4"/>
            <a:r>
              <a:rPr lang="en-US" dirty="0" err="1"/>
              <a:t>AngularVelocity</a:t>
            </a:r>
            <a:r>
              <a:rPr lang="en-US" dirty="0"/>
              <a:t> </a:t>
            </a:r>
          </a:p>
          <a:p>
            <a:pPr lvl="5"/>
            <a:r>
              <a:rPr lang="en-US" dirty="0"/>
              <a:t>X</a:t>
            </a:r>
          </a:p>
          <a:p>
            <a:pPr lvl="6"/>
            <a:r>
              <a:rPr lang="en-US" dirty="0"/>
              <a:t>float</a:t>
            </a:r>
          </a:p>
          <a:p>
            <a:pPr lvl="5"/>
            <a:r>
              <a:rPr lang="en-US" dirty="0"/>
              <a:t>Y</a:t>
            </a:r>
          </a:p>
          <a:p>
            <a:pPr lvl="6"/>
            <a:r>
              <a:rPr lang="en-US" dirty="0"/>
              <a:t>float</a:t>
            </a:r>
          </a:p>
          <a:p>
            <a:pPr lvl="5"/>
            <a:r>
              <a:rPr lang="en-US" dirty="0"/>
              <a:t>Z</a:t>
            </a:r>
          </a:p>
          <a:p>
            <a:pPr lvl="6"/>
            <a:r>
              <a:rPr lang="en-US" dirty="0"/>
              <a:t>float </a:t>
            </a:r>
          </a:p>
        </p:txBody>
      </p:sp>
      <p:pic>
        <p:nvPicPr>
          <p:cNvPr id="5" name="Picture 4">
            <a:extLst>
              <a:ext uri="{FF2B5EF4-FFF2-40B4-BE49-F238E27FC236}">
                <a16:creationId xmlns:a16="http://schemas.microsoft.com/office/drawing/2014/main" id="{194E5219-65F7-4E13-A4EA-5318F2B9C0B5}"/>
              </a:ext>
            </a:extLst>
          </p:cNvPr>
          <p:cNvPicPr>
            <a:picLocks noChangeAspect="1"/>
          </p:cNvPicPr>
          <p:nvPr/>
        </p:nvPicPr>
        <p:blipFill>
          <a:blip r:embed="rId3"/>
          <a:stretch>
            <a:fillRect/>
          </a:stretch>
        </p:blipFill>
        <p:spPr>
          <a:xfrm>
            <a:off x="6042599" y="2438399"/>
            <a:ext cx="5987048" cy="3758786"/>
          </a:xfrm>
          <a:prstGeom prst="rect">
            <a:avLst/>
          </a:prstGeom>
        </p:spPr>
      </p:pic>
    </p:spTree>
    <p:extLst>
      <p:ext uri="{BB962C8B-B14F-4D97-AF65-F5344CB8AC3E}">
        <p14:creationId xmlns:p14="http://schemas.microsoft.com/office/powerpoint/2010/main" val="357039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F872C-A98E-4549-A6EA-C9F2E8DC7904}"/>
              </a:ext>
            </a:extLst>
          </p:cNvPr>
          <p:cNvPicPr>
            <a:picLocks noChangeAspect="1"/>
          </p:cNvPicPr>
          <p:nvPr/>
        </p:nvPicPr>
        <p:blipFill>
          <a:blip r:embed="rId3"/>
          <a:stretch>
            <a:fillRect/>
          </a:stretch>
        </p:blipFill>
        <p:spPr>
          <a:xfrm>
            <a:off x="2921086" y="0"/>
            <a:ext cx="6349827" cy="6858000"/>
          </a:xfrm>
          <a:prstGeom prst="rect">
            <a:avLst/>
          </a:prstGeom>
        </p:spPr>
      </p:pic>
    </p:spTree>
    <p:extLst>
      <p:ext uri="{BB962C8B-B14F-4D97-AF65-F5344CB8AC3E}">
        <p14:creationId xmlns:p14="http://schemas.microsoft.com/office/powerpoint/2010/main" val="2199848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Gyroscope:</a:t>
            </a:r>
            <a:br>
              <a:rPr lang="en-US" dirty="0"/>
            </a:br>
            <a:r>
              <a:rPr lang="en-US" dirty="0"/>
              <a:t>DEMO</a:t>
            </a:r>
          </a:p>
        </p:txBody>
      </p:sp>
    </p:spTree>
    <p:extLst>
      <p:ext uri="{BB962C8B-B14F-4D97-AF65-F5344CB8AC3E}">
        <p14:creationId xmlns:p14="http://schemas.microsoft.com/office/powerpoint/2010/main" val="3169891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Gyroscope vs Accelerometer:</a:t>
            </a:r>
            <a:br>
              <a:rPr lang="en-US" dirty="0"/>
            </a:br>
            <a:r>
              <a:rPr lang="en-US" dirty="0"/>
              <a:t>The Difference</a:t>
            </a:r>
          </a:p>
        </p:txBody>
      </p:sp>
      <p:sp>
        <p:nvSpPr>
          <p:cNvPr id="4" name="Content Placeholder 2">
            <a:extLst>
              <a:ext uri="{FF2B5EF4-FFF2-40B4-BE49-F238E27FC236}">
                <a16:creationId xmlns:a16="http://schemas.microsoft.com/office/drawing/2014/main" id="{FAE5C7C9-83E6-4755-BFFC-B62C73102EED}"/>
              </a:ext>
            </a:extLst>
          </p:cNvPr>
          <p:cNvSpPr txBox="1">
            <a:spLocks/>
          </p:cNvSpPr>
          <p:nvPr/>
        </p:nvSpPr>
        <p:spPr>
          <a:xfrm>
            <a:off x="1795495" y="2438399"/>
            <a:ext cx="5407838" cy="275292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Gyroscope uses Earth’s Gravity</a:t>
            </a:r>
          </a:p>
          <a:p>
            <a:pPr lvl="1"/>
            <a:r>
              <a:rPr lang="en-US" dirty="0"/>
              <a:t>Ability to sense rotation</a:t>
            </a:r>
          </a:p>
          <a:p>
            <a:r>
              <a:rPr lang="en-US" dirty="0"/>
              <a:t>Accelerometer uses vibrations</a:t>
            </a:r>
          </a:p>
          <a:p>
            <a:pPr lvl="1"/>
            <a:r>
              <a:rPr lang="en-US" dirty="0"/>
              <a:t>Inability to sense rotation</a:t>
            </a:r>
          </a:p>
        </p:txBody>
      </p:sp>
      <p:sp>
        <p:nvSpPr>
          <p:cNvPr id="3" name="TextBox 2">
            <a:extLst>
              <a:ext uri="{FF2B5EF4-FFF2-40B4-BE49-F238E27FC236}">
                <a16:creationId xmlns:a16="http://schemas.microsoft.com/office/drawing/2014/main" id="{4200A974-2587-42B5-87B5-237E22CFFFF1}"/>
              </a:ext>
            </a:extLst>
          </p:cNvPr>
          <p:cNvSpPr txBox="1"/>
          <p:nvPr/>
        </p:nvSpPr>
        <p:spPr>
          <a:xfrm>
            <a:off x="6833715" y="2665276"/>
            <a:ext cx="5038928" cy="1754326"/>
          </a:xfrm>
          <a:prstGeom prst="rect">
            <a:avLst/>
          </a:prstGeom>
          <a:noFill/>
        </p:spPr>
        <p:txBody>
          <a:bodyPr wrap="square" rtlCol="0">
            <a:spAutoFit/>
          </a:bodyPr>
          <a:lstStyle/>
          <a:p>
            <a:r>
              <a:rPr lang="en-US" dirty="0"/>
              <a:t>“In an aircraft performing a 60-degree angle of bank for a turn, a three-axis accelerometer would register a 2-G vertical acceleration, ignoring the tilt entirely.  Ultimately, an accelerometer cannot be used alone to assist in keeping aircrafts properly oriented.” - Ryan Goodrich</a:t>
            </a:r>
          </a:p>
        </p:txBody>
      </p:sp>
    </p:spTree>
    <p:extLst>
      <p:ext uri="{BB962C8B-B14F-4D97-AF65-F5344CB8AC3E}">
        <p14:creationId xmlns:p14="http://schemas.microsoft.com/office/powerpoint/2010/main" val="1736668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Gyroscope:</a:t>
            </a:r>
            <a:br>
              <a:rPr lang="en-US" dirty="0"/>
            </a:br>
            <a:r>
              <a:rPr lang="en-US" dirty="0"/>
              <a:t>Real World Application</a:t>
            </a:r>
          </a:p>
        </p:txBody>
      </p:sp>
      <p:sp>
        <p:nvSpPr>
          <p:cNvPr id="6" name="Content Placeholder 5">
            <a:extLst>
              <a:ext uri="{FF2B5EF4-FFF2-40B4-BE49-F238E27FC236}">
                <a16:creationId xmlns:a16="http://schemas.microsoft.com/office/drawing/2014/main" id="{62B6B639-C831-4758-BF44-ED9790295905}"/>
              </a:ext>
            </a:extLst>
          </p:cNvPr>
          <p:cNvSpPr>
            <a:spLocks noGrp="1"/>
          </p:cNvSpPr>
          <p:nvPr>
            <p:ph idx="1"/>
          </p:nvPr>
        </p:nvSpPr>
        <p:spPr>
          <a:xfrm>
            <a:off x="1484310" y="2231571"/>
            <a:ext cx="10018713" cy="3124201"/>
          </a:xfrm>
        </p:spPr>
        <p:txBody>
          <a:bodyPr/>
          <a:lstStyle/>
          <a:p>
            <a:r>
              <a:rPr lang="en-US" dirty="0" err="1"/>
              <a:t>SkyView</a:t>
            </a:r>
            <a:r>
              <a:rPr lang="en-US" dirty="0"/>
              <a:t>® Lite </a:t>
            </a:r>
          </a:p>
          <a:p>
            <a:pPr lvl="1"/>
            <a:r>
              <a:rPr lang="en-US" dirty="0"/>
              <a:t>Application by Terminal Eleven LLC</a:t>
            </a:r>
          </a:p>
          <a:p>
            <a:r>
              <a:rPr lang="en-US" dirty="0"/>
              <a:t>Uses gyroscope to detect device orientation</a:t>
            </a:r>
          </a:p>
          <a:p>
            <a:pPr lvl="1"/>
            <a:r>
              <a:rPr lang="en-US" dirty="0"/>
              <a:t>Uses combination of sensors to tell where stars and constellations are in sky</a:t>
            </a:r>
          </a:p>
        </p:txBody>
      </p:sp>
    </p:spTree>
    <p:extLst>
      <p:ext uri="{BB962C8B-B14F-4D97-AF65-F5344CB8AC3E}">
        <p14:creationId xmlns:p14="http://schemas.microsoft.com/office/powerpoint/2010/main" val="1544525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Vibration</a:t>
            </a:r>
          </a:p>
        </p:txBody>
      </p:sp>
      <p:pic>
        <p:nvPicPr>
          <p:cNvPr id="4" name="Picture 3">
            <a:extLst>
              <a:ext uri="{FF2B5EF4-FFF2-40B4-BE49-F238E27FC236}">
                <a16:creationId xmlns:a16="http://schemas.microsoft.com/office/drawing/2014/main" id="{937760F3-CD35-4805-8F39-98318B0B0A86}"/>
              </a:ext>
            </a:extLst>
          </p:cNvPr>
          <p:cNvPicPr>
            <a:picLocks noChangeAspect="1"/>
          </p:cNvPicPr>
          <p:nvPr/>
        </p:nvPicPr>
        <p:blipFill>
          <a:blip r:embed="rId2"/>
          <a:stretch>
            <a:fillRect/>
          </a:stretch>
        </p:blipFill>
        <p:spPr>
          <a:xfrm>
            <a:off x="2510280" y="1919491"/>
            <a:ext cx="7966773" cy="4481310"/>
          </a:xfrm>
          <a:prstGeom prst="rect">
            <a:avLst/>
          </a:prstGeom>
        </p:spPr>
      </p:pic>
    </p:spTree>
    <p:extLst>
      <p:ext uri="{BB962C8B-B14F-4D97-AF65-F5344CB8AC3E}">
        <p14:creationId xmlns:p14="http://schemas.microsoft.com/office/powerpoint/2010/main" val="1688498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Vibration :</a:t>
            </a:r>
            <a:br>
              <a:rPr lang="en-US" dirty="0"/>
            </a:br>
            <a:r>
              <a:rPr lang="en-US" dirty="0"/>
              <a:t>Android Setup</a:t>
            </a:r>
          </a:p>
        </p:txBody>
      </p:sp>
      <p:sp>
        <p:nvSpPr>
          <p:cNvPr id="3" name="Content Placeholder 2">
            <a:extLst>
              <a:ext uri="{FF2B5EF4-FFF2-40B4-BE49-F238E27FC236}">
                <a16:creationId xmlns:a16="http://schemas.microsoft.com/office/drawing/2014/main" id="{8418FFE1-4F8F-4177-A2FA-41A3005590AA}"/>
              </a:ext>
            </a:extLst>
          </p:cNvPr>
          <p:cNvSpPr>
            <a:spLocks noGrp="1"/>
          </p:cNvSpPr>
          <p:nvPr>
            <p:ph idx="1"/>
          </p:nvPr>
        </p:nvSpPr>
        <p:spPr>
          <a:xfrm>
            <a:off x="1262081" y="2552520"/>
            <a:ext cx="4593970" cy="1752599"/>
          </a:xfrm>
        </p:spPr>
        <p:txBody>
          <a:bodyPr>
            <a:normAutofit/>
          </a:bodyPr>
          <a:lstStyle/>
          <a:p>
            <a:r>
              <a:rPr lang="en-US" dirty="0"/>
              <a:t>Add the following permissions to </a:t>
            </a:r>
            <a:r>
              <a:rPr lang="en-US" dirty="0" err="1"/>
              <a:t>AssemblyInfo.cs</a:t>
            </a:r>
            <a:endParaRPr lang="en-US" dirty="0"/>
          </a:p>
          <a:p>
            <a:pPr lvl="1"/>
            <a:r>
              <a:rPr lang="en-US" dirty="0"/>
              <a:t>Vibrate</a:t>
            </a:r>
          </a:p>
        </p:txBody>
      </p:sp>
      <p:pic>
        <p:nvPicPr>
          <p:cNvPr id="4" name="Picture 3">
            <a:extLst>
              <a:ext uri="{FF2B5EF4-FFF2-40B4-BE49-F238E27FC236}">
                <a16:creationId xmlns:a16="http://schemas.microsoft.com/office/drawing/2014/main" id="{66B26D75-1A9E-4B32-AEB6-CF93FD6BF858}"/>
              </a:ext>
            </a:extLst>
          </p:cNvPr>
          <p:cNvPicPr>
            <a:picLocks noChangeAspect="1"/>
          </p:cNvPicPr>
          <p:nvPr/>
        </p:nvPicPr>
        <p:blipFill>
          <a:blip r:embed="rId3"/>
          <a:stretch>
            <a:fillRect/>
          </a:stretch>
        </p:blipFill>
        <p:spPr>
          <a:xfrm>
            <a:off x="5856051" y="2725472"/>
            <a:ext cx="6127514" cy="3446727"/>
          </a:xfrm>
          <a:prstGeom prst="rect">
            <a:avLst/>
          </a:prstGeom>
        </p:spPr>
      </p:pic>
    </p:spTree>
    <p:extLst>
      <p:ext uri="{BB962C8B-B14F-4D97-AF65-F5344CB8AC3E}">
        <p14:creationId xmlns:p14="http://schemas.microsoft.com/office/powerpoint/2010/main" val="1400617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Vibration:</a:t>
            </a:r>
            <a:br>
              <a:rPr lang="en-US" dirty="0"/>
            </a:br>
            <a:r>
              <a:rPr lang="en-US" dirty="0"/>
              <a:t>iOS Usage Note</a:t>
            </a:r>
          </a:p>
        </p:txBody>
      </p:sp>
      <p:sp>
        <p:nvSpPr>
          <p:cNvPr id="6" name="Content Placeholder 2">
            <a:extLst>
              <a:ext uri="{FF2B5EF4-FFF2-40B4-BE49-F238E27FC236}">
                <a16:creationId xmlns:a16="http://schemas.microsoft.com/office/drawing/2014/main" id="{FA7CB3DD-4943-4F6B-8C08-4C97E852F9EA}"/>
              </a:ext>
            </a:extLst>
          </p:cNvPr>
          <p:cNvSpPr txBox="1">
            <a:spLocks/>
          </p:cNvSpPr>
          <p:nvPr/>
        </p:nvSpPr>
        <p:spPr>
          <a:xfrm>
            <a:off x="1219200" y="2275450"/>
            <a:ext cx="5832270" cy="2203562"/>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iOS does not allow you to set a specific amount of time for a vibration</a:t>
            </a:r>
          </a:p>
          <a:p>
            <a:pPr lvl="1"/>
            <a:r>
              <a:rPr lang="en-US" dirty="0"/>
              <a:t>500 </a:t>
            </a:r>
            <a:r>
              <a:rPr lang="en-US" dirty="0" err="1"/>
              <a:t>ms</a:t>
            </a:r>
            <a:r>
              <a:rPr lang="en-US" dirty="0"/>
              <a:t> default value</a:t>
            </a:r>
          </a:p>
          <a:p>
            <a:r>
              <a:rPr lang="en-US" dirty="0"/>
              <a:t>iOS does not allow vibration cancellation</a:t>
            </a:r>
          </a:p>
          <a:p>
            <a:r>
              <a:rPr lang="en-US" dirty="0"/>
              <a:t>iOS vibrate is available only when "Vibrate on ring“ is set</a:t>
            </a:r>
          </a:p>
        </p:txBody>
      </p:sp>
      <p:pic>
        <p:nvPicPr>
          <p:cNvPr id="4" name="Picture 3">
            <a:extLst>
              <a:ext uri="{FF2B5EF4-FFF2-40B4-BE49-F238E27FC236}">
                <a16:creationId xmlns:a16="http://schemas.microsoft.com/office/drawing/2014/main" id="{FF17A87D-638E-425E-8B05-C13532B66C06}"/>
              </a:ext>
            </a:extLst>
          </p:cNvPr>
          <p:cNvPicPr>
            <a:picLocks noChangeAspect="1"/>
          </p:cNvPicPr>
          <p:nvPr/>
        </p:nvPicPr>
        <p:blipFill>
          <a:blip r:embed="rId3"/>
          <a:stretch>
            <a:fillRect/>
          </a:stretch>
        </p:blipFill>
        <p:spPr>
          <a:xfrm>
            <a:off x="7051470" y="2275450"/>
            <a:ext cx="4932095" cy="2774304"/>
          </a:xfrm>
          <a:prstGeom prst="rect">
            <a:avLst/>
          </a:prstGeom>
        </p:spPr>
      </p:pic>
    </p:spTree>
    <p:extLst>
      <p:ext uri="{BB962C8B-B14F-4D97-AF65-F5344CB8AC3E}">
        <p14:creationId xmlns:p14="http://schemas.microsoft.com/office/powerpoint/2010/main" val="1612733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Vibration:</a:t>
            </a:r>
            <a:br>
              <a:rPr lang="en-US" dirty="0"/>
            </a:br>
            <a:r>
              <a:rPr lang="en-US" dirty="0"/>
              <a:t>API</a:t>
            </a:r>
          </a:p>
        </p:txBody>
      </p:sp>
      <p:sp>
        <p:nvSpPr>
          <p:cNvPr id="4" name="Content Placeholder 2">
            <a:extLst>
              <a:ext uri="{FF2B5EF4-FFF2-40B4-BE49-F238E27FC236}">
                <a16:creationId xmlns:a16="http://schemas.microsoft.com/office/drawing/2014/main" id="{FAE5C7C9-83E6-4755-BFFC-B62C73102EED}"/>
              </a:ext>
            </a:extLst>
          </p:cNvPr>
          <p:cNvSpPr txBox="1">
            <a:spLocks/>
          </p:cNvSpPr>
          <p:nvPr/>
        </p:nvSpPr>
        <p:spPr>
          <a:xfrm>
            <a:off x="2503110" y="2275450"/>
            <a:ext cx="6069319" cy="21521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Available Methods</a:t>
            </a:r>
          </a:p>
          <a:p>
            <a:pPr lvl="1"/>
            <a:r>
              <a:rPr lang="en-US" dirty="0"/>
              <a:t>Vibrate()</a:t>
            </a:r>
          </a:p>
          <a:p>
            <a:pPr lvl="1"/>
            <a:r>
              <a:rPr lang="en-US" dirty="0"/>
              <a:t>Vibrate(Timespan)</a:t>
            </a:r>
          </a:p>
          <a:p>
            <a:pPr lvl="1"/>
            <a:r>
              <a:rPr lang="en-US" dirty="0"/>
              <a:t>Cancel()</a:t>
            </a:r>
          </a:p>
        </p:txBody>
      </p:sp>
      <p:pic>
        <p:nvPicPr>
          <p:cNvPr id="5" name="Picture 4">
            <a:extLst>
              <a:ext uri="{FF2B5EF4-FFF2-40B4-BE49-F238E27FC236}">
                <a16:creationId xmlns:a16="http://schemas.microsoft.com/office/drawing/2014/main" id="{FB0C2E9B-6915-438F-A3F7-B400BF8147D4}"/>
              </a:ext>
            </a:extLst>
          </p:cNvPr>
          <p:cNvPicPr>
            <a:picLocks noChangeAspect="1"/>
          </p:cNvPicPr>
          <p:nvPr/>
        </p:nvPicPr>
        <p:blipFill>
          <a:blip r:embed="rId3"/>
          <a:stretch>
            <a:fillRect/>
          </a:stretch>
        </p:blipFill>
        <p:spPr>
          <a:xfrm>
            <a:off x="7051470" y="2275450"/>
            <a:ext cx="4932095" cy="2774304"/>
          </a:xfrm>
          <a:prstGeom prst="rect">
            <a:avLst/>
          </a:prstGeom>
        </p:spPr>
      </p:pic>
    </p:spTree>
    <p:extLst>
      <p:ext uri="{BB962C8B-B14F-4D97-AF65-F5344CB8AC3E}">
        <p14:creationId xmlns:p14="http://schemas.microsoft.com/office/powerpoint/2010/main" val="38881460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Vibration:</a:t>
            </a:r>
            <a:br>
              <a:rPr lang="en-US" dirty="0"/>
            </a:br>
            <a:r>
              <a:rPr lang="en-US" dirty="0"/>
              <a:t>DEMO</a:t>
            </a:r>
          </a:p>
        </p:txBody>
      </p:sp>
    </p:spTree>
    <p:extLst>
      <p:ext uri="{BB962C8B-B14F-4D97-AF65-F5344CB8AC3E}">
        <p14:creationId xmlns:p14="http://schemas.microsoft.com/office/powerpoint/2010/main" val="25218753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Vibration:</a:t>
            </a:r>
            <a:br>
              <a:rPr lang="en-US" dirty="0"/>
            </a:br>
            <a:r>
              <a:rPr lang="en-US" dirty="0"/>
              <a:t>Real World Applications</a:t>
            </a:r>
          </a:p>
        </p:txBody>
      </p:sp>
      <p:sp>
        <p:nvSpPr>
          <p:cNvPr id="4" name="Content Placeholder 2">
            <a:extLst>
              <a:ext uri="{FF2B5EF4-FFF2-40B4-BE49-F238E27FC236}">
                <a16:creationId xmlns:a16="http://schemas.microsoft.com/office/drawing/2014/main" id="{FAE5C7C9-83E6-4755-BFFC-B62C73102EED}"/>
              </a:ext>
            </a:extLst>
          </p:cNvPr>
          <p:cNvSpPr txBox="1">
            <a:spLocks/>
          </p:cNvSpPr>
          <p:nvPr/>
        </p:nvSpPr>
        <p:spPr>
          <a:xfrm>
            <a:off x="1649116" y="2195900"/>
            <a:ext cx="6953708" cy="258137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Notifications</a:t>
            </a:r>
          </a:p>
          <a:p>
            <a:pPr lvl="1"/>
            <a:r>
              <a:rPr lang="en-US" dirty="0"/>
              <a:t>Electronic logging devices</a:t>
            </a:r>
          </a:p>
          <a:p>
            <a:pPr lvl="2"/>
            <a:r>
              <a:rPr lang="en-US" dirty="0"/>
              <a:t>When certain malfunctions occur, you have to notify the user</a:t>
            </a:r>
          </a:p>
          <a:p>
            <a:pPr lvl="2"/>
            <a:r>
              <a:rPr lang="en-US" dirty="0"/>
              <a:t>One of the notification means is through vibration</a:t>
            </a:r>
          </a:p>
        </p:txBody>
      </p:sp>
    </p:spTree>
    <p:extLst>
      <p:ext uri="{BB962C8B-B14F-4D97-AF65-F5344CB8AC3E}">
        <p14:creationId xmlns:p14="http://schemas.microsoft.com/office/powerpoint/2010/main" val="34795637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Browser</a:t>
            </a:r>
          </a:p>
        </p:txBody>
      </p:sp>
      <p:pic>
        <p:nvPicPr>
          <p:cNvPr id="4" name="Picture 3">
            <a:extLst>
              <a:ext uri="{FF2B5EF4-FFF2-40B4-BE49-F238E27FC236}">
                <a16:creationId xmlns:a16="http://schemas.microsoft.com/office/drawing/2014/main" id="{F8B05A04-7BE1-4AE2-9315-C26CAB72693E}"/>
              </a:ext>
            </a:extLst>
          </p:cNvPr>
          <p:cNvPicPr>
            <a:picLocks noChangeAspect="1"/>
          </p:cNvPicPr>
          <p:nvPr/>
        </p:nvPicPr>
        <p:blipFill>
          <a:blip r:embed="rId2"/>
          <a:stretch>
            <a:fillRect/>
          </a:stretch>
        </p:blipFill>
        <p:spPr>
          <a:xfrm>
            <a:off x="3523211" y="2114550"/>
            <a:ext cx="5940912" cy="3964132"/>
          </a:xfrm>
          <a:prstGeom prst="rect">
            <a:avLst/>
          </a:prstGeom>
        </p:spPr>
      </p:pic>
    </p:spTree>
    <p:extLst>
      <p:ext uri="{BB962C8B-B14F-4D97-AF65-F5344CB8AC3E}">
        <p14:creationId xmlns:p14="http://schemas.microsoft.com/office/powerpoint/2010/main" val="83011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7AD9-B739-4BD0-8564-63D1BA2F2331}"/>
              </a:ext>
            </a:extLst>
          </p:cNvPr>
          <p:cNvSpPr>
            <a:spLocks noGrp="1"/>
          </p:cNvSpPr>
          <p:nvPr>
            <p:ph type="title"/>
          </p:nvPr>
        </p:nvSpPr>
        <p:spPr/>
        <p:txBody>
          <a:bodyPr/>
          <a:lstStyle/>
          <a:p>
            <a:r>
              <a:rPr lang="en-US" dirty="0" err="1"/>
              <a:t>Xamarin.Essentials</a:t>
            </a:r>
            <a:endParaRPr lang="en-US" dirty="0"/>
          </a:p>
        </p:txBody>
      </p:sp>
    </p:spTree>
    <p:extLst>
      <p:ext uri="{BB962C8B-B14F-4D97-AF65-F5344CB8AC3E}">
        <p14:creationId xmlns:p14="http://schemas.microsoft.com/office/powerpoint/2010/main" val="7948436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Browser:</a:t>
            </a:r>
            <a:br>
              <a:rPr lang="en-US" dirty="0"/>
            </a:br>
            <a:r>
              <a:rPr lang="en-US" dirty="0"/>
              <a:t>API</a:t>
            </a:r>
          </a:p>
        </p:txBody>
      </p:sp>
      <p:sp>
        <p:nvSpPr>
          <p:cNvPr id="4" name="Content Placeholder 2">
            <a:extLst>
              <a:ext uri="{FF2B5EF4-FFF2-40B4-BE49-F238E27FC236}">
                <a16:creationId xmlns:a16="http://schemas.microsoft.com/office/drawing/2014/main" id="{FAE5C7C9-83E6-4755-BFFC-B62C73102EED}"/>
              </a:ext>
            </a:extLst>
          </p:cNvPr>
          <p:cNvSpPr txBox="1">
            <a:spLocks/>
          </p:cNvSpPr>
          <p:nvPr/>
        </p:nvSpPr>
        <p:spPr>
          <a:xfrm>
            <a:off x="1562030" y="2438399"/>
            <a:ext cx="6069319" cy="2152165"/>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Available Methods</a:t>
            </a:r>
          </a:p>
          <a:p>
            <a:pPr lvl="1"/>
            <a:r>
              <a:rPr lang="en-US" dirty="0" err="1"/>
              <a:t>OpenAsync</a:t>
            </a:r>
            <a:r>
              <a:rPr lang="en-US" dirty="0"/>
              <a:t>(string </a:t>
            </a:r>
            <a:r>
              <a:rPr lang="en-US" dirty="0" err="1"/>
              <a:t>uri</a:t>
            </a:r>
            <a:r>
              <a:rPr lang="en-US" dirty="0"/>
              <a:t>)</a:t>
            </a:r>
          </a:p>
          <a:p>
            <a:pPr lvl="1"/>
            <a:r>
              <a:rPr lang="en-US" dirty="0" err="1"/>
              <a:t>OpenAsync</a:t>
            </a:r>
            <a:r>
              <a:rPr lang="en-US" dirty="0"/>
              <a:t>(string </a:t>
            </a:r>
            <a:r>
              <a:rPr lang="en-US" dirty="0" err="1"/>
              <a:t>uri</a:t>
            </a:r>
            <a:r>
              <a:rPr lang="en-US" dirty="0"/>
              <a:t>, </a:t>
            </a:r>
            <a:r>
              <a:rPr lang="en-US" dirty="0" err="1"/>
              <a:t>BrowserLaunchMode</a:t>
            </a:r>
            <a:r>
              <a:rPr lang="en-US" dirty="0"/>
              <a:t> </a:t>
            </a:r>
            <a:r>
              <a:rPr lang="en-US" dirty="0" err="1"/>
              <a:t>launchMode</a:t>
            </a:r>
            <a:r>
              <a:rPr lang="en-US" dirty="0"/>
              <a:t>)</a:t>
            </a:r>
          </a:p>
          <a:p>
            <a:pPr lvl="1"/>
            <a:r>
              <a:rPr lang="en-US" dirty="0" err="1"/>
              <a:t>OpenAsync</a:t>
            </a:r>
            <a:r>
              <a:rPr lang="en-US" dirty="0"/>
              <a:t>(Uri </a:t>
            </a:r>
            <a:r>
              <a:rPr lang="en-US" dirty="0" err="1"/>
              <a:t>uri</a:t>
            </a:r>
            <a:r>
              <a:rPr lang="en-US" dirty="0"/>
              <a:t>)</a:t>
            </a:r>
          </a:p>
          <a:p>
            <a:pPr lvl="1"/>
            <a:r>
              <a:rPr lang="en-US" dirty="0" err="1"/>
              <a:t>OpenAsync</a:t>
            </a:r>
            <a:r>
              <a:rPr lang="en-US" dirty="0"/>
              <a:t>(Uri </a:t>
            </a:r>
            <a:r>
              <a:rPr lang="en-US" dirty="0" err="1"/>
              <a:t>uri</a:t>
            </a:r>
            <a:r>
              <a:rPr lang="en-US" dirty="0"/>
              <a:t>, </a:t>
            </a:r>
            <a:r>
              <a:rPr lang="en-US" dirty="0" err="1"/>
              <a:t>BrowserLaunchMode</a:t>
            </a:r>
            <a:r>
              <a:rPr lang="en-US" dirty="0"/>
              <a:t> </a:t>
            </a:r>
            <a:r>
              <a:rPr lang="en-US" dirty="0" err="1"/>
              <a:t>launchMode</a:t>
            </a:r>
            <a:r>
              <a:rPr lang="en-US" dirty="0"/>
              <a:t>)</a:t>
            </a:r>
          </a:p>
          <a:p>
            <a:pPr lvl="1"/>
            <a:endParaRPr lang="en-US" dirty="0"/>
          </a:p>
        </p:txBody>
      </p:sp>
      <p:pic>
        <p:nvPicPr>
          <p:cNvPr id="5" name="Picture 4">
            <a:extLst>
              <a:ext uri="{FF2B5EF4-FFF2-40B4-BE49-F238E27FC236}">
                <a16:creationId xmlns:a16="http://schemas.microsoft.com/office/drawing/2014/main" id="{085DAF60-F638-46F1-B261-E2AA7192D3DC}"/>
              </a:ext>
            </a:extLst>
          </p:cNvPr>
          <p:cNvPicPr>
            <a:picLocks noChangeAspect="1"/>
          </p:cNvPicPr>
          <p:nvPr/>
        </p:nvPicPr>
        <p:blipFill>
          <a:blip r:embed="rId3"/>
          <a:stretch>
            <a:fillRect/>
          </a:stretch>
        </p:blipFill>
        <p:spPr>
          <a:xfrm>
            <a:off x="7709068" y="2394884"/>
            <a:ext cx="4345060" cy="2899284"/>
          </a:xfrm>
          <a:prstGeom prst="rect">
            <a:avLst/>
          </a:prstGeom>
        </p:spPr>
      </p:pic>
    </p:spTree>
    <p:extLst>
      <p:ext uri="{BB962C8B-B14F-4D97-AF65-F5344CB8AC3E}">
        <p14:creationId xmlns:p14="http://schemas.microsoft.com/office/powerpoint/2010/main" val="14374367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Browser:</a:t>
            </a:r>
            <a:br>
              <a:rPr lang="en-US" dirty="0"/>
            </a:br>
            <a:r>
              <a:rPr lang="en-US" dirty="0" err="1"/>
              <a:t>BrowserLaunchMode</a:t>
            </a:r>
            <a:endParaRPr lang="en-US" dirty="0"/>
          </a:p>
        </p:txBody>
      </p:sp>
      <p:pic>
        <p:nvPicPr>
          <p:cNvPr id="8" name="Picture 7">
            <a:extLst>
              <a:ext uri="{FF2B5EF4-FFF2-40B4-BE49-F238E27FC236}">
                <a16:creationId xmlns:a16="http://schemas.microsoft.com/office/drawing/2014/main" id="{F537E154-9B08-4B32-B1B7-271AA46DB830}"/>
              </a:ext>
            </a:extLst>
          </p:cNvPr>
          <p:cNvPicPr>
            <a:picLocks noChangeAspect="1"/>
          </p:cNvPicPr>
          <p:nvPr/>
        </p:nvPicPr>
        <p:blipFill>
          <a:blip r:embed="rId3"/>
          <a:stretch>
            <a:fillRect/>
          </a:stretch>
        </p:blipFill>
        <p:spPr>
          <a:xfrm>
            <a:off x="7709068" y="2394884"/>
            <a:ext cx="4345060" cy="2899284"/>
          </a:xfrm>
          <a:prstGeom prst="rect">
            <a:avLst/>
          </a:prstGeom>
        </p:spPr>
      </p:pic>
      <p:sp>
        <p:nvSpPr>
          <p:cNvPr id="9" name="Content Placeholder 2">
            <a:extLst>
              <a:ext uri="{FF2B5EF4-FFF2-40B4-BE49-F238E27FC236}">
                <a16:creationId xmlns:a16="http://schemas.microsoft.com/office/drawing/2014/main" id="{035BFD32-7672-44FC-A57A-31FEBA97CB3C}"/>
              </a:ext>
            </a:extLst>
          </p:cNvPr>
          <p:cNvSpPr txBox="1">
            <a:spLocks/>
          </p:cNvSpPr>
          <p:nvPr/>
        </p:nvSpPr>
        <p:spPr>
          <a:xfrm>
            <a:off x="1562030" y="2438399"/>
            <a:ext cx="6069319" cy="21521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err="1"/>
              <a:t>Enum</a:t>
            </a:r>
            <a:endParaRPr lang="en-US" dirty="0"/>
          </a:p>
          <a:p>
            <a:pPr lvl="1"/>
            <a:r>
              <a:rPr lang="en-US" dirty="0" err="1"/>
              <a:t>SystemPreferred</a:t>
            </a:r>
            <a:endParaRPr lang="en-US" dirty="0"/>
          </a:p>
          <a:p>
            <a:pPr lvl="2"/>
            <a:r>
              <a:rPr lang="en-US" dirty="0"/>
              <a:t>Stay inside the running application</a:t>
            </a:r>
          </a:p>
          <a:p>
            <a:pPr lvl="1"/>
            <a:r>
              <a:rPr lang="en-US" dirty="0"/>
              <a:t>External</a:t>
            </a:r>
          </a:p>
          <a:p>
            <a:pPr lvl="2"/>
            <a:r>
              <a:rPr lang="en-US" dirty="0"/>
              <a:t>Loads an external browser</a:t>
            </a:r>
          </a:p>
        </p:txBody>
      </p:sp>
    </p:spTree>
    <p:extLst>
      <p:ext uri="{BB962C8B-B14F-4D97-AF65-F5344CB8AC3E}">
        <p14:creationId xmlns:p14="http://schemas.microsoft.com/office/powerpoint/2010/main" val="371080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76CA-2A79-4DBB-8400-BF5E287FE898}"/>
              </a:ext>
            </a:extLst>
          </p:cNvPr>
          <p:cNvSpPr>
            <a:spLocks noGrp="1"/>
          </p:cNvSpPr>
          <p:nvPr>
            <p:ph type="title"/>
          </p:nvPr>
        </p:nvSpPr>
        <p:spPr/>
        <p:txBody>
          <a:bodyPr/>
          <a:lstStyle/>
          <a:p>
            <a:r>
              <a:rPr lang="en-US" dirty="0"/>
              <a:t>Browser:</a:t>
            </a:r>
            <a:br>
              <a:rPr lang="en-US" dirty="0"/>
            </a:br>
            <a:r>
              <a:rPr lang="en-US" dirty="0"/>
              <a:t>DEMO</a:t>
            </a:r>
          </a:p>
        </p:txBody>
      </p:sp>
    </p:spTree>
    <p:extLst>
      <p:ext uri="{BB962C8B-B14F-4D97-AF65-F5344CB8AC3E}">
        <p14:creationId xmlns:p14="http://schemas.microsoft.com/office/powerpoint/2010/main" val="1529466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92E-435C-4701-B81E-45B4F0AC0EAC}"/>
              </a:ext>
            </a:extLst>
          </p:cNvPr>
          <p:cNvSpPr>
            <a:spLocks noGrp="1"/>
          </p:cNvSpPr>
          <p:nvPr>
            <p:ph type="title"/>
          </p:nvPr>
        </p:nvSpPr>
        <p:spPr/>
        <p:txBody>
          <a:bodyPr/>
          <a:lstStyle/>
          <a:p>
            <a:r>
              <a:rPr lang="en-US" dirty="0"/>
              <a:t>Browser:</a:t>
            </a:r>
            <a:br>
              <a:rPr lang="en-US" dirty="0"/>
            </a:br>
            <a:r>
              <a:rPr lang="en-US" dirty="0"/>
              <a:t>Real World Applications</a:t>
            </a:r>
          </a:p>
        </p:txBody>
      </p:sp>
      <p:sp>
        <p:nvSpPr>
          <p:cNvPr id="4" name="Content Placeholder 2">
            <a:extLst>
              <a:ext uri="{FF2B5EF4-FFF2-40B4-BE49-F238E27FC236}">
                <a16:creationId xmlns:a16="http://schemas.microsoft.com/office/drawing/2014/main" id="{FAE5C7C9-83E6-4755-BFFC-B62C73102EED}"/>
              </a:ext>
            </a:extLst>
          </p:cNvPr>
          <p:cNvSpPr txBox="1">
            <a:spLocks/>
          </p:cNvSpPr>
          <p:nvPr/>
        </p:nvSpPr>
        <p:spPr>
          <a:xfrm>
            <a:off x="1562030" y="2438399"/>
            <a:ext cx="6069319" cy="21521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endParaRPr lang="en-US" dirty="0"/>
          </a:p>
        </p:txBody>
      </p:sp>
      <p:pic>
        <p:nvPicPr>
          <p:cNvPr id="5" name="Picture 4">
            <a:extLst>
              <a:ext uri="{FF2B5EF4-FFF2-40B4-BE49-F238E27FC236}">
                <a16:creationId xmlns:a16="http://schemas.microsoft.com/office/drawing/2014/main" id="{085DAF60-F638-46F1-B261-E2AA7192D3DC}"/>
              </a:ext>
            </a:extLst>
          </p:cNvPr>
          <p:cNvPicPr>
            <a:picLocks noChangeAspect="1"/>
          </p:cNvPicPr>
          <p:nvPr/>
        </p:nvPicPr>
        <p:blipFill>
          <a:blip r:embed="rId3"/>
          <a:stretch>
            <a:fillRect/>
          </a:stretch>
        </p:blipFill>
        <p:spPr>
          <a:xfrm>
            <a:off x="7709068" y="2394884"/>
            <a:ext cx="4345060" cy="2899284"/>
          </a:xfrm>
          <a:prstGeom prst="rect">
            <a:avLst/>
          </a:prstGeom>
        </p:spPr>
      </p:pic>
      <p:sp>
        <p:nvSpPr>
          <p:cNvPr id="6" name="Content Placeholder 5">
            <a:extLst>
              <a:ext uri="{FF2B5EF4-FFF2-40B4-BE49-F238E27FC236}">
                <a16:creationId xmlns:a16="http://schemas.microsoft.com/office/drawing/2014/main" id="{7AEE6A3F-8324-47B6-9067-944990B6D7C2}"/>
              </a:ext>
            </a:extLst>
          </p:cNvPr>
          <p:cNvSpPr>
            <a:spLocks noGrp="1"/>
          </p:cNvSpPr>
          <p:nvPr>
            <p:ph idx="1"/>
          </p:nvPr>
        </p:nvSpPr>
        <p:spPr>
          <a:xfrm>
            <a:off x="1484311" y="2231571"/>
            <a:ext cx="6224758" cy="3124201"/>
          </a:xfrm>
        </p:spPr>
        <p:txBody>
          <a:bodyPr>
            <a:normAutofit fontScale="92500" lnSpcReduction="10000"/>
          </a:bodyPr>
          <a:lstStyle/>
          <a:p>
            <a:r>
              <a:rPr lang="en-US" dirty="0"/>
              <a:t>Domino's Pizza USA</a:t>
            </a:r>
          </a:p>
          <a:p>
            <a:pPr lvl="1"/>
            <a:r>
              <a:rPr lang="en-US" dirty="0"/>
              <a:t>Application by Domino’s Pizza LLC</a:t>
            </a:r>
          </a:p>
          <a:p>
            <a:r>
              <a:rPr lang="en-US" dirty="0"/>
              <a:t>Uses browser to link to outside of application documentation</a:t>
            </a:r>
          </a:p>
          <a:p>
            <a:pPr lvl="1"/>
            <a:r>
              <a:rPr lang="en-US" dirty="0"/>
              <a:t>Legal documentation can link website</a:t>
            </a:r>
          </a:p>
          <a:p>
            <a:r>
              <a:rPr lang="en-US" dirty="0"/>
              <a:t>Uses browser so users can access features not developed in app</a:t>
            </a:r>
          </a:p>
          <a:p>
            <a:pPr lvl="1"/>
            <a:r>
              <a:rPr lang="en-US" dirty="0"/>
              <a:t>Buying </a:t>
            </a:r>
            <a:r>
              <a:rPr lang="en-US" dirty="0" err="1"/>
              <a:t>giftcards</a:t>
            </a:r>
            <a:endParaRPr lang="en-US" dirty="0"/>
          </a:p>
        </p:txBody>
      </p:sp>
    </p:spTree>
    <p:extLst>
      <p:ext uri="{BB962C8B-B14F-4D97-AF65-F5344CB8AC3E}">
        <p14:creationId xmlns:p14="http://schemas.microsoft.com/office/powerpoint/2010/main" val="21688096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A6F0-ECC8-4D1A-8A69-B5989EC69C5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394D711-8989-4156-AA4D-3DD398872FB5}"/>
              </a:ext>
            </a:extLst>
          </p:cNvPr>
          <p:cNvSpPr>
            <a:spLocks noGrp="1"/>
          </p:cNvSpPr>
          <p:nvPr>
            <p:ph idx="1"/>
          </p:nvPr>
        </p:nvSpPr>
        <p:spPr/>
        <p:txBody>
          <a:bodyPr/>
          <a:lstStyle/>
          <a:p>
            <a:r>
              <a:rPr lang="en-US" dirty="0">
                <a:hlinkClick r:id="rId2"/>
              </a:rPr>
              <a:t>https://medium.com/make-school/5-iphone-apps-that-use-the-gyro-accelerometer-in-an-interesting-way-33f5814ac84c</a:t>
            </a:r>
            <a:endParaRPr lang="en-US" dirty="0"/>
          </a:p>
          <a:p>
            <a:endParaRPr lang="en-US" dirty="0"/>
          </a:p>
        </p:txBody>
      </p:sp>
    </p:spTree>
    <p:extLst>
      <p:ext uri="{BB962C8B-B14F-4D97-AF65-F5344CB8AC3E}">
        <p14:creationId xmlns:p14="http://schemas.microsoft.com/office/powerpoint/2010/main" val="48573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12049</TotalTime>
  <Words>4624</Words>
  <Application>Microsoft Office PowerPoint</Application>
  <PresentationFormat>Widescreen</PresentationFormat>
  <Paragraphs>523</Paragraphs>
  <Slides>94</Slides>
  <Notes>77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Corbel</vt:lpstr>
      <vt:lpstr>Parallax</vt:lpstr>
      <vt:lpstr>Your Presenter</vt:lpstr>
      <vt:lpstr>PowerPoint Presentation</vt:lpstr>
      <vt:lpstr>What is Xamarin.Forms?</vt:lpstr>
      <vt:lpstr>What is Xamarin.Forms?</vt:lpstr>
      <vt:lpstr>DEMO</vt:lpstr>
      <vt:lpstr>How do I get started?</vt:lpstr>
      <vt:lpstr>PowerPoint Presentation</vt:lpstr>
      <vt:lpstr>PowerPoint Presentation</vt:lpstr>
      <vt:lpstr>Xamarin.Essentials</vt:lpstr>
      <vt:lpstr>What is Xamarin.Essentials?</vt:lpstr>
      <vt:lpstr>What is Xamarin.Essentials?</vt:lpstr>
      <vt:lpstr>What APIs Are Available?</vt:lpstr>
      <vt:lpstr>PowerPoint Presentation</vt:lpstr>
      <vt:lpstr>So Why Should We Care?</vt:lpstr>
      <vt:lpstr>So Why Should We Care?  Plugin Conglomeration</vt:lpstr>
      <vt:lpstr>PowerPoint Presentation</vt:lpstr>
      <vt:lpstr>Steps To Building Cross-Platform APIs With Dependency Service</vt:lpstr>
      <vt:lpstr>Steps To Building Cross-Platform APIs With Dependency Service: Define Interface</vt:lpstr>
      <vt:lpstr>Steps To Building Cross-Platform APIs With Dependency Service: Implement Interface On Platforms</vt:lpstr>
      <vt:lpstr>Steps To Building Cross-Platform APIs With Dependency Service: Resolve Interface Using Dependency Service</vt:lpstr>
      <vt:lpstr>Getting Started</vt:lpstr>
      <vt:lpstr>Getting Started</vt:lpstr>
      <vt:lpstr>Android</vt:lpstr>
      <vt:lpstr>Flashlight</vt:lpstr>
      <vt:lpstr>Flashlight: Android Setup</vt:lpstr>
      <vt:lpstr>Flashlight: API</vt:lpstr>
      <vt:lpstr>Flashlight: DEMO</vt:lpstr>
      <vt:lpstr>Accelerometer</vt:lpstr>
      <vt:lpstr>Accelerometer</vt:lpstr>
      <vt:lpstr>Accelerometer : API</vt:lpstr>
      <vt:lpstr>Sensor Speed</vt:lpstr>
      <vt:lpstr>Accelerometer: DEMO</vt:lpstr>
      <vt:lpstr>Accelerometer : Real World Application</vt:lpstr>
      <vt:lpstr>Battery</vt:lpstr>
      <vt:lpstr>Battery : Android Setup</vt:lpstr>
      <vt:lpstr>Battery: API</vt:lpstr>
      <vt:lpstr>Battery: DEMO</vt:lpstr>
      <vt:lpstr>Battery: Real World Application</vt:lpstr>
      <vt:lpstr>Application Information</vt:lpstr>
      <vt:lpstr>Application Information: API</vt:lpstr>
      <vt:lpstr>Application Information: DEMO</vt:lpstr>
      <vt:lpstr>Application Information: Real World Application</vt:lpstr>
      <vt:lpstr>Clipboard</vt:lpstr>
      <vt:lpstr>Clipboard: API</vt:lpstr>
      <vt:lpstr>Clipboard: DEMO</vt:lpstr>
      <vt:lpstr>Clipboard: Real World Application</vt:lpstr>
      <vt:lpstr>Compass</vt:lpstr>
      <vt:lpstr>Compass: API</vt:lpstr>
      <vt:lpstr>Compass: Android </vt:lpstr>
      <vt:lpstr>Compass: DEMO</vt:lpstr>
      <vt:lpstr>Compass: Real World Applications </vt:lpstr>
      <vt:lpstr>Connectivity</vt:lpstr>
      <vt:lpstr>Connectivity: API</vt:lpstr>
      <vt:lpstr>Connectivity: NetworkAccess</vt:lpstr>
      <vt:lpstr>Connectivity: ConnectionProfile</vt:lpstr>
      <vt:lpstr>Connectivity: DEMO</vt:lpstr>
      <vt:lpstr>Connectivity: Real World Applications</vt:lpstr>
      <vt:lpstr>Device Display Information</vt:lpstr>
      <vt:lpstr>Device Display Information: iOS Usage Note</vt:lpstr>
      <vt:lpstr>Device Display Information : API</vt:lpstr>
      <vt:lpstr>Device Display Information: DisplayInfo</vt:lpstr>
      <vt:lpstr>Device Display Information: DEMO</vt:lpstr>
      <vt:lpstr>Device Display Information : Real World Applications</vt:lpstr>
      <vt:lpstr>Device Information</vt:lpstr>
      <vt:lpstr>Device Information: iOS Usage Note</vt:lpstr>
      <vt:lpstr>Device Information : API</vt:lpstr>
      <vt:lpstr>Device Information: DevicePlatform</vt:lpstr>
      <vt:lpstr>Device Information: DeviceIdiom</vt:lpstr>
      <vt:lpstr>Device Information: DeviceType</vt:lpstr>
      <vt:lpstr>Device Information: DEMO</vt:lpstr>
      <vt:lpstr>Device Information : Real World Applications</vt:lpstr>
      <vt:lpstr>Email</vt:lpstr>
      <vt:lpstr>Email: API</vt:lpstr>
      <vt:lpstr>Email: EmailBodyFormat</vt:lpstr>
      <vt:lpstr>Email: EmailMessage</vt:lpstr>
      <vt:lpstr>Email: DEMO</vt:lpstr>
      <vt:lpstr>Email: Real World Applications</vt:lpstr>
      <vt:lpstr>Gyroscope</vt:lpstr>
      <vt:lpstr>Gyroscope: API</vt:lpstr>
      <vt:lpstr>Gyroscope: DEMO</vt:lpstr>
      <vt:lpstr>Gyroscope vs Accelerometer: The Difference</vt:lpstr>
      <vt:lpstr>Gyroscope: Real World Application</vt:lpstr>
      <vt:lpstr>Vibration</vt:lpstr>
      <vt:lpstr>Vibration : Android Setup</vt:lpstr>
      <vt:lpstr>Vibration: iOS Usage Note</vt:lpstr>
      <vt:lpstr>Vibration: API</vt:lpstr>
      <vt:lpstr>Vibration: DEMO</vt:lpstr>
      <vt:lpstr>Vibration: Real World Applications</vt:lpstr>
      <vt:lpstr>Browser</vt:lpstr>
      <vt:lpstr>Browser: API</vt:lpstr>
      <vt:lpstr>Browser: BrowserLaunchMode</vt:lpstr>
      <vt:lpstr>Browser: DEMO</vt:lpstr>
      <vt:lpstr>Browser: Real World Applications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Foley</dc:creator>
  <cp:lastModifiedBy>Shane Foley</cp:lastModifiedBy>
  <cp:revision>279</cp:revision>
  <dcterms:created xsi:type="dcterms:W3CDTF">2018-10-09T23:59:01Z</dcterms:created>
  <dcterms:modified xsi:type="dcterms:W3CDTF">2019-01-08T02:06:24Z</dcterms:modified>
</cp:coreProperties>
</file>